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3" r:id="rId7"/>
    <p:sldId id="283" r:id="rId8"/>
    <p:sldId id="284" r:id="rId9"/>
    <p:sldId id="268" r:id="rId10"/>
    <p:sldId id="269" r:id="rId11"/>
    <p:sldId id="286" r:id="rId12"/>
    <p:sldId id="270" r:id="rId13"/>
    <p:sldId id="271" r:id="rId14"/>
    <p:sldId id="285" r:id="rId15"/>
    <p:sldId id="272" r:id="rId16"/>
    <p:sldId id="279" r:id="rId17"/>
    <p:sldId id="278" r:id="rId18"/>
    <p:sldId id="261" r:id="rId19"/>
    <p:sldId id="267" r:id="rId20"/>
  </p:sldIdLst>
  <p:sldSz cx="18288000" cy="10287000"/>
  <p:notesSz cx="6858000" cy="9144000"/>
  <p:embeddedFontLst>
    <p:embeddedFont>
      <p:font typeface="맑은 고딕" panose="020B0503020000020004" pitchFamily="50" charset="-127"/>
      <p:regular r:id="rId22"/>
      <p:bold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  <p:embeddedFont>
      <p:font typeface="Open Sans Bold" panose="020B0806030504020204" charset="0"/>
      <p:regular r:id="rId28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FCDEBB5-5821-8E9C-FDFE-9B9645BF6A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E76BA8-176A-9391-2C19-B0EE9063FBB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849FFB2-46A7-4E36-AB65-C6682384E6FC}" type="datetimeFigureOut">
              <a:rPr lang="ko-KR" altLang="en-US"/>
              <a:pPr>
                <a:defRPr/>
              </a:pPr>
              <a:t>2025-01-20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264D521D-95CA-5D21-095C-7F969AC368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9B4A75A9-C9D3-6CE7-D196-4EF27D861A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143B53-CF06-D243-ACCD-2FFB709D85F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E30DDF-B661-297A-E294-4961966110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EDC51ABF-C404-448C-B095-D1485C2F434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슬라이드 이미지 개체 틀 1">
            <a:extLst>
              <a:ext uri="{FF2B5EF4-FFF2-40B4-BE49-F238E27FC236}">
                <a16:creationId xmlns:a16="http://schemas.microsoft.com/office/drawing/2014/main" id="{673A6170-3388-3CC2-2D3A-ABC432E778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A6D2D8-798A-8028-CDC3-5819A33ECA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1" dirty="0">
                <a:latin typeface="+mj-ea"/>
                <a:ea typeface="+mj-ea"/>
              </a:rPr>
              <a:t>햄릿에서 </a:t>
            </a: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주인공이 </a:t>
            </a:r>
            <a:r>
              <a:rPr lang="ko-KR" altLang="en-US" b="1" dirty="0" err="1">
                <a:solidFill>
                  <a:srgbClr val="000000"/>
                </a:solidFill>
                <a:latin typeface="+mj-ea"/>
                <a:ea typeface="+mj-ea"/>
              </a:rPr>
              <a:t>결정내리지</a:t>
            </a: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 못하고 고민하는 내용을 착안해 만든 신조어로 최근 많은 사람들이 겪고 있는 증상</a:t>
            </a:r>
            <a:endParaRPr lang="en-US" altLang="ko-KR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148" name="슬라이드 번호 개체 틀 3">
            <a:extLst>
              <a:ext uri="{FF2B5EF4-FFF2-40B4-BE49-F238E27FC236}">
                <a16:creationId xmlns:a16="http://schemas.microsoft.com/office/drawing/2014/main" id="{4B0E3123-6310-5EFC-B521-CB71C70D0F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F4872EA-0C88-4AC1-9361-B05F26D6EC8D}" type="slidenum">
              <a:rPr lang="ko-KR" altLang="en-US">
                <a:latin typeface="맑은 고딕" panose="020B0503020000020004" pitchFamily="50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>
            <a:extLst>
              <a:ext uri="{FF2B5EF4-FFF2-40B4-BE49-F238E27FC236}">
                <a16:creationId xmlns:a16="http://schemas.microsoft.com/office/drawing/2014/main" id="{90196F99-2183-633A-BAF8-710B652396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슬라이드 노트 개체 틀 2">
            <a:extLst>
              <a:ext uri="{FF2B5EF4-FFF2-40B4-BE49-F238E27FC236}">
                <a16:creationId xmlns:a16="http://schemas.microsoft.com/office/drawing/2014/main" id="{B6B7594B-CCE4-71B3-AE2E-76763A10B0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  <p:sp>
        <p:nvSpPr>
          <p:cNvPr id="11268" name="슬라이드 번호 개체 틀 3">
            <a:extLst>
              <a:ext uri="{FF2B5EF4-FFF2-40B4-BE49-F238E27FC236}">
                <a16:creationId xmlns:a16="http://schemas.microsoft.com/office/drawing/2014/main" id="{DBEB4EEA-144D-2BDF-DA9B-CC81CB9708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18BCBA9-6F2B-4132-BC39-A143A01C660F}" type="slidenum">
              <a:rPr lang="ko-KR" altLang="en-US">
                <a:latin typeface="맑은 고딕" panose="020B0503020000020004" pitchFamily="50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>
            <a:extLst>
              <a:ext uri="{FF2B5EF4-FFF2-40B4-BE49-F238E27FC236}">
                <a16:creationId xmlns:a16="http://schemas.microsoft.com/office/drawing/2014/main" id="{F9A36197-3CA5-AF35-BFFC-8B4EFF02EA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4F0F6E7-378C-658C-85C0-067BC64406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>
              <a:spcBef>
                <a:spcPct val="0"/>
              </a:spcBef>
              <a:buFontTx/>
              <a:buAutoNum type="arabicPeriod"/>
            </a:pPr>
            <a:r>
              <a:rPr lang="ko-KR" altLang="en-US" dirty="0">
                <a:solidFill>
                  <a:srgbClr val="292929"/>
                </a:solidFill>
                <a:latin typeface="Open Sans" panose="020B0606030504020204" pitchFamily="34" charset="0"/>
                <a:ea typeface="굴림" panose="020B0600000101010101" pitchFamily="50" charset="-127"/>
                <a:sym typeface="Open Sans" panose="020B0606030504020204" pitchFamily="34" charset="0"/>
              </a:rPr>
              <a:t>현재는 여행지만 추천해주지만 숙소추천 기능도 추가예정</a:t>
            </a:r>
            <a:endParaRPr lang="en-US" altLang="ko-KR" dirty="0">
              <a:solidFill>
                <a:srgbClr val="292929"/>
              </a:solidFill>
              <a:latin typeface="Open Sans" panose="020B0606030504020204" pitchFamily="34" charset="0"/>
              <a:ea typeface="굴림" panose="020B0600000101010101" pitchFamily="50" charset="-127"/>
              <a:sym typeface="Open Sans" panose="020B0606030504020204" pitchFamily="34" charset="0"/>
            </a:endParaRPr>
          </a:p>
          <a:p>
            <a:pPr marL="228600" indent="-228600">
              <a:spcBef>
                <a:spcPct val="0"/>
              </a:spcBef>
              <a:buFontTx/>
              <a:buAutoNum type="arabicPeriod"/>
            </a:pPr>
            <a:r>
              <a:rPr lang="ko-KR" altLang="en-US" dirty="0">
                <a:solidFill>
                  <a:srgbClr val="292929"/>
                </a:solidFill>
                <a:latin typeface="Open Sans" panose="020B0606030504020204" pitchFamily="34" charset="0"/>
                <a:ea typeface="굴림" panose="020B0600000101010101" pitchFamily="50" charset="-127"/>
                <a:sym typeface="Open Sans" panose="020B0606030504020204" pitchFamily="34" charset="0"/>
              </a:rPr>
              <a:t>현재는 계절과 관계없이 지역의 여행지를 추천해주지만 계절과 알맞은 파라미터를 학습시켜 좀 더 발전한 모델로 기능 제공</a:t>
            </a:r>
            <a:endParaRPr lang="en-US" altLang="ko-KR" dirty="0">
              <a:solidFill>
                <a:srgbClr val="292929"/>
              </a:solidFill>
              <a:latin typeface="Open Sans" panose="020B0606030504020204" pitchFamily="34" charset="0"/>
              <a:ea typeface="굴림" panose="020B0600000101010101" pitchFamily="50" charset="-127"/>
              <a:sym typeface="Open Sans" panose="020B0606030504020204" pitchFamily="34" charset="0"/>
            </a:endParaRPr>
          </a:p>
          <a:p>
            <a:pPr marL="228600" indent="-228600">
              <a:spcBef>
                <a:spcPct val="0"/>
              </a:spcBef>
            </a:pPr>
            <a:endParaRPr lang="en-US" altLang="ko-KR" dirty="0">
              <a:solidFill>
                <a:srgbClr val="292929"/>
              </a:solidFill>
              <a:latin typeface="Open Sans" panose="020B0606030504020204" pitchFamily="34" charset="0"/>
              <a:ea typeface="굴림" panose="020B0600000101010101" pitchFamily="50" charset="-127"/>
              <a:sym typeface="Open Sans" panose="020B0606030504020204" pitchFamily="34" charset="0"/>
            </a:endParaRPr>
          </a:p>
          <a:p>
            <a:pPr marL="228600" indent="-228600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4580" name="슬라이드 번호 개체 틀 3">
            <a:extLst>
              <a:ext uri="{FF2B5EF4-FFF2-40B4-BE49-F238E27FC236}">
                <a16:creationId xmlns:a16="http://schemas.microsoft.com/office/drawing/2014/main" id="{9BA45AA9-5884-2470-076A-EE3670C3FD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4E74C7D-A95A-4A59-A97C-DFA19680C7D7}" type="slidenum">
              <a:rPr lang="ko-KR" altLang="en-US">
                <a:latin typeface="맑은 고딕" panose="020B0503020000020004" pitchFamily="50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878F4-3383-56E7-DD2E-8708B52E3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9D66A15-15B0-4F91-ABE9-DDC9778C60D4}" type="datetimeFigureOut">
              <a:rPr lang="en-US" altLang="ko-KR"/>
              <a:pPr/>
              <a:t>1/20/2025</a:t>
            </a:fld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66239-0F45-1D42-C603-ED28F6446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1F667-2020-4A86-8F38-82185358D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91CE1D-28C9-4232-A51A-2BC92A4B85A9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00306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58FA8-AE28-77AE-CD1E-9862A4D80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95FAF83-69C4-43A3-A943-050BF635DFD0}" type="datetimeFigureOut">
              <a:rPr lang="en-US" altLang="ko-KR"/>
              <a:pPr/>
              <a:t>1/20/2025</a:t>
            </a:fld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A8043-481C-3190-924D-C3B253BF9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34855-6096-990A-B02A-C62A84213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DEBE69-950E-4000-81F9-C34A69C0442F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99612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9FA13-F197-9A36-6C51-538C719FF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D040C6B-C755-4354-BB9C-93EBEB5CD32B}" type="datetimeFigureOut">
              <a:rPr lang="en-US" altLang="ko-KR"/>
              <a:pPr/>
              <a:t>1/20/2025</a:t>
            </a:fld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2E820-784C-DB5D-74B3-8171A043D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41BA-DC59-B642-DF5A-DB268A343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24D56B-A771-42AE-802C-6CEAC83EA9F6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71962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C9BAE-520A-DC06-6803-F08BAA4FE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36F68C3-6164-44A3-BD14-907629B1B43A}" type="datetimeFigureOut">
              <a:rPr lang="en-US" altLang="ko-KR"/>
              <a:pPr/>
              <a:t>1/20/2025</a:t>
            </a:fld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1F42C-60C5-AC78-9724-5B599BAF2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4AB78-DB7B-FB1A-AAF9-AD85B9180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CF4232-5BD5-46FA-BC14-E30C7EA5FE96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27151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BD70B-3091-2765-723E-17E49EBAC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8A74368-F70B-48E6-BDE2-16B389EB58A2}" type="datetimeFigureOut">
              <a:rPr lang="en-US" altLang="ko-KR"/>
              <a:pPr/>
              <a:t>1/20/2025</a:t>
            </a:fld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D0E31-42E4-8A5E-ABFE-3EF122E73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25149-1C81-C444-7EB2-CC928FBE4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CE7A86-D557-4919-8F6A-7E7DE920077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44148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41FC45A-2EC7-1E3B-D4A5-7B3EBF5A5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FB21E8C-E597-466C-956D-9132379ED088}" type="datetimeFigureOut">
              <a:rPr lang="en-US" altLang="ko-KR"/>
              <a:pPr/>
              <a:t>1/20/2025</a:t>
            </a:fld>
            <a:endParaRPr lang="en-US" altLang="ko-K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EEED626-FE06-3302-C349-A5D56A402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08C7839-0545-6244-7BEF-7CEF807D5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4B85DD-5C04-4BCF-890C-A265B422896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31027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FDDD5A5-A9F5-27AD-12DE-7B26045CE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BECE502-CC08-40D6-B791-5DB1E750158B}" type="datetimeFigureOut">
              <a:rPr lang="en-US" altLang="ko-KR"/>
              <a:pPr/>
              <a:t>1/20/2025</a:t>
            </a:fld>
            <a:endParaRPr lang="en-US" altLang="ko-KR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9BB5956-750B-3CBC-05D8-C798A3C53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A56183E-3B23-181F-92AF-AB69A6E03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5C385E-FF79-4FAE-B656-B494EFA0040B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0529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A016B16-2734-D565-683A-F76A12537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C78776B-A294-42D6-B0D2-D6AF87EB391E}" type="datetimeFigureOut">
              <a:rPr lang="en-US" altLang="ko-KR"/>
              <a:pPr/>
              <a:t>1/20/2025</a:t>
            </a:fld>
            <a:endParaRPr lang="en-US" altLang="ko-KR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FC51F16-0231-A86C-7B3D-B9597E713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5DA5AC9-889A-40C4-39B3-8646D4842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B4EBB7-BD40-4CDB-8540-14BFE1E9F008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33764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40A1394-D38C-39B1-3B18-E19998177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2AA834C-D2B8-4014-B612-C1467B90D644}" type="datetimeFigureOut">
              <a:rPr lang="en-US" altLang="ko-KR"/>
              <a:pPr/>
              <a:t>1/20/2025</a:t>
            </a:fld>
            <a:endParaRPr lang="en-US" altLang="ko-K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D6A940B-F3BC-7CCB-E21F-4D9C5CEB7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CEA5A3C-69F8-B66A-6B25-5D0CE06A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47D066-F422-4AA0-A29D-DFDC6B614763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96998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5C28A33-32FD-8CE2-05AC-EF089924C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F88C828-59D4-4BFC-9651-417FEE522FF0}" type="datetimeFigureOut">
              <a:rPr lang="en-US" altLang="ko-KR"/>
              <a:pPr/>
              <a:t>1/20/2025</a:t>
            </a:fld>
            <a:endParaRPr lang="en-US" altLang="ko-K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D290D85-3537-D1E7-E685-39A7B5936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D7B1758-871D-D580-66E1-87A714F6F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32B478-DDD5-42DE-BB3F-EEE435222B2B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39108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1DDFD4E-D99C-88E2-F521-04672F7D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A387D07-B37D-4AAE-9583-45F7FCC9141C}" type="datetimeFigureOut">
              <a:rPr lang="en-US" altLang="ko-KR"/>
              <a:pPr/>
              <a:t>1/20/2025</a:t>
            </a:fld>
            <a:endParaRPr lang="en-US" altLang="ko-K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BB286FD-520B-8636-4257-DE3A9D5C4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A2DEA2-9150-6E5D-B83E-16B5996CE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0B0A84-1DBA-494D-BDF5-2572E4551C01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06803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73669BE1-027C-AACD-0E55-D78215D6CD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4E811364-D49B-ED74-13C5-FC2D0770ED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1210B-1BFD-BBF3-5440-8D36846E98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ea typeface="굴림" panose="020B0600000101010101" pitchFamily="50" charset="-127"/>
              </a:defRPr>
            </a:lvl1pPr>
          </a:lstStyle>
          <a:p>
            <a:fld id="{2CFC96BB-1D18-4D94-AB14-AE6831578BEB}" type="datetimeFigureOut">
              <a:rPr lang="en-US" altLang="ko-KR"/>
              <a:pPr/>
              <a:t>1/20/2025</a:t>
            </a:fld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92A171-5B5C-4A7C-8032-8E985EA7A8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ea typeface="굴림" panose="020B0600000101010101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A9AFF-BA27-9C74-3FB0-7EA63DA6D4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ea typeface="굴림" panose="020B0600000101010101" pitchFamily="50" charset="-127"/>
              </a:defRPr>
            </a:lvl1pPr>
          </a:lstStyle>
          <a:p>
            <a:fld id="{8522CF8B-F22C-48B3-962D-3BDC0AD81F8D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hyperlink" Target="https://www.instagram.com/forest_of_whale/p/DCiKHtUPIQ_/?img_index=1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2">
            <a:extLst>
              <a:ext uri="{FF2B5EF4-FFF2-40B4-BE49-F238E27FC236}">
                <a16:creationId xmlns:a16="http://schemas.microsoft.com/office/drawing/2014/main" id="{215FA54F-712C-1A3B-72B2-613FA02CAB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24" y="3363913"/>
            <a:ext cx="7489825" cy="182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15850"/>
              </a:lnSpc>
            </a:pPr>
            <a:r>
              <a:rPr lang="en-US" altLang="ko-KR" sz="8800" b="1" dirty="0">
                <a:solidFill>
                  <a:srgbClr val="203858"/>
                </a:solidFill>
                <a:latin typeface="Open Sans Bold" charset="0"/>
                <a:ea typeface="굴림" panose="020B0600000101010101" pitchFamily="50" charset="-127"/>
                <a:cs typeface="Open Sans Bold" charset="0"/>
                <a:sym typeface="Open Sans Bold" charset="0"/>
              </a:rPr>
              <a:t>Travel Picker</a:t>
            </a:r>
          </a:p>
        </p:txBody>
      </p:sp>
      <p:grpSp>
        <p:nvGrpSpPr>
          <p:cNvPr id="3075" name="Group 3">
            <a:extLst>
              <a:ext uri="{FF2B5EF4-FFF2-40B4-BE49-F238E27FC236}">
                <a16:creationId xmlns:a16="http://schemas.microsoft.com/office/drawing/2014/main" id="{FFC4911A-BD18-7FC2-AAE2-D2FE13F0C2C3}"/>
              </a:ext>
            </a:extLst>
          </p:cNvPr>
          <p:cNvGrpSpPr>
            <a:grpSpLocks/>
          </p:cNvGrpSpPr>
          <p:nvPr/>
        </p:nvGrpSpPr>
        <p:grpSpPr bwMode="auto">
          <a:xfrm>
            <a:off x="4495800" y="7326313"/>
            <a:ext cx="9013825" cy="865187"/>
            <a:chOff x="0" y="0"/>
            <a:chExt cx="1669315" cy="227985"/>
          </a:xfrm>
        </p:grpSpPr>
        <p:sp>
          <p:nvSpPr>
            <p:cNvPr id="3081" name="Freeform 4">
              <a:extLst>
                <a:ext uri="{FF2B5EF4-FFF2-40B4-BE49-F238E27FC236}">
                  <a16:creationId xmlns:a16="http://schemas.microsoft.com/office/drawing/2014/main" id="{DCA966A2-87B3-4018-1910-D5B7C911D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669315" cy="227985"/>
            </a:xfrm>
            <a:custGeom>
              <a:avLst/>
              <a:gdLst>
                <a:gd name="T0" fmla="*/ 0 w 1669315"/>
                <a:gd name="T1" fmla="*/ 0 h 227985"/>
                <a:gd name="T2" fmla="*/ 1669315 w 1669315"/>
                <a:gd name="T3" fmla="*/ 0 h 227985"/>
                <a:gd name="T4" fmla="*/ 1669315 w 1669315"/>
                <a:gd name="T5" fmla="*/ 227985 h 227985"/>
                <a:gd name="T6" fmla="*/ 0 w 1669315"/>
                <a:gd name="T7" fmla="*/ 227985 h 227985"/>
                <a:gd name="T8" fmla="*/ 0 w 1669315"/>
                <a:gd name="T9" fmla="*/ 0 h 227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9315" h="227985">
                  <a:moveTo>
                    <a:pt x="0" y="0"/>
                  </a:moveTo>
                  <a:lnTo>
                    <a:pt x="1669315" y="0"/>
                  </a:lnTo>
                  <a:lnTo>
                    <a:pt x="1669315" y="227985"/>
                  </a:lnTo>
                  <a:lnTo>
                    <a:pt x="0" y="2279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3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82" name="TextBox 5">
              <a:extLst>
                <a:ext uri="{FF2B5EF4-FFF2-40B4-BE49-F238E27FC236}">
                  <a16:creationId xmlns:a16="http://schemas.microsoft.com/office/drawing/2014/main" id="{C3A2FA7D-8E8D-AC70-9C5C-D2857788B5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-114300"/>
              <a:ext cx="1669315" cy="342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ts val="3900"/>
                </a:lnSpc>
              </a:pPr>
              <a:endParaRPr lang="ko-KR" altLang="ko-KR"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8EB1F25B-CF09-D3D0-7F82-B6C2CC336DB8}"/>
              </a:ext>
            </a:extLst>
          </p:cNvPr>
          <p:cNvSpPr txBox="1"/>
          <p:nvPr/>
        </p:nvSpPr>
        <p:spPr>
          <a:xfrm>
            <a:off x="4495800" y="7429500"/>
            <a:ext cx="9013825" cy="5953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 eaLnBrk="1" fontAlgn="auto" hangingPunct="1">
              <a:lnSpc>
                <a:spcPts val="5172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dirty="0">
                <a:solidFill>
                  <a:srgbClr val="F6F5F5"/>
                </a:solidFill>
                <a:latin typeface="+mj-ea"/>
                <a:ea typeface="+mj-ea"/>
                <a:cs typeface="Open Sans"/>
                <a:sym typeface="Open Sans"/>
              </a:rPr>
              <a:t>인제대학교 </a:t>
            </a:r>
            <a:r>
              <a:rPr lang="en-US" altLang="ko-KR" sz="2800" dirty="0">
                <a:solidFill>
                  <a:srgbClr val="F6F5F5"/>
                </a:solidFill>
                <a:latin typeface="+mj-ea"/>
                <a:ea typeface="+mj-ea"/>
                <a:cs typeface="Open Sans"/>
                <a:sym typeface="Open Sans"/>
              </a:rPr>
              <a:t>K-Digital Training 1</a:t>
            </a:r>
            <a:r>
              <a:rPr lang="ko-KR" altLang="en-US" sz="2800" dirty="0">
                <a:solidFill>
                  <a:srgbClr val="F6F5F5"/>
                </a:solidFill>
                <a:latin typeface="+mj-ea"/>
                <a:ea typeface="+mj-ea"/>
                <a:cs typeface="Open Sans"/>
                <a:sym typeface="Open Sans"/>
              </a:rPr>
              <a:t>조 프로젝트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0BD77D7E-8AFA-D2F8-E697-76DCD3470313}"/>
              </a:ext>
            </a:extLst>
          </p:cNvPr>
          <p:cNvSpPr txBox="1"/>
          <p:nvPr/>
        </p:nvSpPr>
        <p:spPr>
          <a:xfrm>
            <a:off x="5202238" y="4887913"/>
            <a:ext cx="7489825" cy="865187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 eaLnBrk="1" fontAlgn="auto" hangingPunct="1">
              <a:lnSpc>
                <a:spcPct val="148487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200" spc="-100" dirty="0">
                <a:latin typeface="+mn-lt"/>
                <a:ea typeface="S-Core Dream 5 Medium"/>
              </a:rPr>
              <a:t>AI-Powered Travel Destination Recommender</a:t>
            </a:r>
            <a:endParaRPr lang="ko-KR" sz="3200" spc="-100" dirty="0">
              <a:latin typeface="+mn-lt"/>
              <a:ea typeface="S-Core Dream 5 Medium"/>
            </a:endParaRPr>
          </a:p>
        </p:txBody>
      </p:sp>
      <p:pic>
        <p:nvPicPr>
          <p:cNvPr id="3078" name="그림 8">
            <a:extLst>
              <a:ext uri="{FF2B5EF4-FFF2-40B4-BE49-F238E27FC236}">
                <a16:creationId xmlns:a16="http://schemas.microsoft.com/office/drawing/2014/main" id="{896142EF-6868-9968-184C-40541C88A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7675">
            <a:off x="16386175" y="8118475"/>
            <a:ext cx="1455738" cy="145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그림 12">
            <a:extLst>
              <a:ext uri="{FF2B5EF4-FFF2-40B4-BE49-F238E27FC236}">
                <a16:creationId xmlns:a16="http://schemas.microsoft.com/office/drawing/2014/main" id="{D07B15DB-E1FA-D753-CC05-747ADFFE3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855342">
            <a:off x="530225" y="458788"/>
            <a:ext cx="1563688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그림 14">
            <a:extLst>
              <a:ext uri="{FF2B5EF4-FFF2-40B4-BE49-F238E27FC236}">
                <a16:creationId xmlns:a16="http://schemas.microsoft.com/office/drawing/2014/main" id="{515D09EC-CF92-99EB-E259-86A7AE306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5878513"/>
            <a:ext cx="865188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Group 2">
            <a:extLst>
              <a:ext uri="{FF2B5EF4-FFF2-40B4-BE49-F238E27FC236}">
                <a16:creationId xmlns:a16="http://schemas.microsoft.com/office/drawing/2014/main" id="{FD910A7E-33F6-0C2F-3735-D917789207A4}"/>
              </a:ext>
            </a:extLst>
          </p:cNvPr>
          <p:cNvGrpSpPr>
            <a:grpSpLocks/>
          </p:cNvGrpSpPr>
          <p:nvPr/>
        </p:nvGrpSpPr>
        <p:grpSpPr bwMode="auto">
          <a:xfrm>
            <a:off x="1028700" y="1028700"/>
            <a:ext cx="1130300" cy="1211263"/>
            <a:chOff x="0" y="0"/>
            <a:chExt cx="649019" cy="695814"/>
          </a:xfrm>
        </p:grpSpPr>
        <p:sp>
          <p:nvSpPr>
            <p:cNvPr id="14345" name="Freeform 3">
              <a:extLst>
                <a:ext uri="{FF2B5EF4-FFF2-40B4-BE49-F238E27FC236}">
                  <a16:creationId xmlns:a16="http://schemas.microsoft.com/office/drawing/2014/main" id="{00954E6E-8D53-6DFB-718B-EA25CA525D8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49019" cy="695814"/>
            </a:xfrm>
            <a:custGeom>
              <a:avLst/>
              <a:gdLst>
                <a:gd name="T0" fmla="*/ 0 w 649019"/>
                <a:gd name="T1" fmla="*/ 0 h 695814"/>
                <a:gd name="T2" fmla="*/ 649019 w 649019"/>
                <a:gd name="T3" fmla="*/ 0 h 695814"/>
                <a:gd name="T4" fmla="*/ 649019 w 649019"/>
                <a:gd name="T5" fmla="*/ 695814 h 695814"/>
                <a:gd name="T6" fmla="*/ 0 w 649019"/>
                <a:gd name="T7" fmla="*/ 695814 h 695814"/>
                <a:gd name="T8" fmla="*/ 0 w 649019"/>
                <a:gd name="T9" fmla="*/ 0 h 695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3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346" name="TextBox 4">
              <a:extLst>
                <a:ext uri="{FF2B5EF4-FFF2-40B4-BE49-F238E27FC236}">
                  <a16:creationId xmlns:a16="http://schemas.microsoft.com/office/drawing/2014/main" id="{0C91AC1B-2C69-9197-C0B1-7891D14374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-114300"/>
              <a:ext cx="649019" cy="810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ts val="3900"/>
                </a:lnSpc>
              </a:pPr>
              <a:endParaRPr lang="ko-KR" altLang="ko-KR"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50186E67-63C9-C1FC-BF70-B8430D51BA04}"/>
              </a:ext>
            </a:extLst>
          </p:cNvPr>
          <p:cNvSpPr txBox="1"/>
          <p:nvPr/>
        </p:nvSpPr>
        <p:spPr>
          <a:xfrm>
            <a:off x="2543175" y="1077913"/>
            <a:ext cx="12392025" cy="88423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7788"/>
              </a:lnSpc>
            </a:pPr>
            <a:r>
              <a:rPr lang="ko-KR" altLang="en-US" sz="4600" b="1">
                <a:solidFill>
                  <a:srgbClr val="292929"/>
                </a:solidFill>
                <a:latin typeface="맑은 고딕" panose="020B0503020000020004" pitchFamily="50" charset="-127"/>
                <a:cs typeface="Open Sans Bold" charset="0"/>
                <a:sym typeface="Open Sans Bold" charset="0"/>
              </a:rPr>
              <a:t>서비스 소개 </a:t>
            </a:r>
            <a:r>
              <a:rPr lang="en-US" altLang="ko-KR" sz="4600" b="1">
                <a:solidFill>
                  <a:srgbClr val="292929"/>
                </a:solidFill>
                <a:latin typeface="맑은 고딕" panose="020B0503020000020004" pitchFamily="50" charset="-127"/>
                <a:cs typeface="Open Sans Bold" charset="0"/>
                <a:sym typeface="Open Sans Bold" charset="0"/>
              </a:rPr>
              <a:t>(</a:t>
            </a:r>
            <a:r>
              <a:rPr lang="ko-KR" altLang="en-US" sz="4600" b="1">
                <a:solidFill>
                  <a:srgbClr val="292929"/>
                </a:solidFill>
                <a:latin typeface="맑은 고딕" panose="020B0503020000020004" pitchFamily="50" charset="-127"/>
                <a:cs typeface="Open Sans Bold" charset="0"/>
                <a:sym typeface="Open Sans Bold" charset="0"/>
              </a:rPr>
              <a:t>회원 정보 수정 및 탈퇴 모달</a:t>
            </a:r>
            <a:r>
              <a:rPr lang="en-US" altLang="ko-KR" sz="4600" b="1">
                <a:solidFill>
                  <a:srgbClr val="292929"/>
                </a:solidFill>
                <a:latin typeface="맑은 고딕" panose="020B0503020000020004" pitchFamily="50" charset="-127"/>
                <a:cs typeface="Open Sans Bold" charset="0"/>
                <a:sym typeface="Open Sans Bold" charset="0"/>
              </a:rPr>
              <a:t>)</a:t>
            </a:r>
            <a:endParaRPr lang="en-US" altLang="ko-KR" sz="4600" b="1">
              <a:solidFill>
                <a:srgbClr val="292929"/>
              </a:solidFill>
              <a:cs typeface="Open Sans Bold" charset="0"/>
              <a:sym typeface="Open Sans Bold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159C7F7-6D8B-8694-92F6-87357F785223}"/>
              </a:ext>
            </a:extLst>
          </p:cNvPr>
          <p:cNvSpPr txBox="1"/>
          <p:nvPr/>
        </p:nvSpPr>
        <p:spPr>
          <a:xfrm>
            <a:off x="1112838" y="1155700"/>
            <a:ext cx="962025" cy="7762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 eaLnBrk="1" fontAlgn="auto" hangingPunct="1">
              <a:lnSpc>
                <a:spcPts val="6688"/>
              </a:lnSpc>
              <a:spcAft>
                <a:spcPts val="0"/>
              </a:spcAft>
              <a:defRPr/>
            </a:pPr>
            <a:r>
              <a:rPr lang="en-US" altLang="ko-KR" sz="3957" b="1" dirty="0">
                <a:solidFill>
                  <a:srgbClr val="F6F5F5"/>
                </a:solidFill>
                <a:latin typeface="+mj-ea"/>
                <a:ea typeface="+mj-ea"/>
                <a:cs typeface="Open Sans Bold"/>
                <a:sym typeface="Open Sans Bold"/>
              </a:rPr>
              <a:t>04</a:t>
            </a:r>
          </a:p>
        </p:txBody>
      </p:sp>
      <p:pic>
        <p:nvPicPr>
          <p:cNvPr id="14341" name="그림 25">
            <a:extLst>
              <a:ext uri="{FF2B5EF4-FFF2-40B4-BE49-F238E27FC236}">
                <a16:creationId xmlns:a16="http://schemas.microsoft.com/office/drawing/2014/main" id="{5481B4FD-A588-2B7B-4ADD-0FF1D30C2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670175"/>
            <a:ext cx="4572000" cy="724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그림 27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31F21FE9-3C42-B21C-9A41-9A81DC50E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009900"/>
            <a:ext cx="2265363" cy="168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그림 29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80AF94B0-B221-2A60-1C10-4A9813876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4838700"/>
            <a:ext cx="5638800" cy="473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4D2343-51D8-9296-8510-7FEF6B7D2ACE}"/>
              </a:ext>
            </a:extLst>
          </p:cNvPr>
          <p:cNvSpPr txBox="1"/>
          <p:nvPr/>
        </p:nvSpPr>
        <p:spPr>
          <a:xfrm>
            <a:off x="8991600" y="2260600"/>
            <a:ext cx="8001000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j-ea"/>
                <a:ea typeface="+mj-ea"/>
              </a:rPr>
              <a:t>이준희 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en-US" altLang="ko-KR" dirty="0" err="1">
                <a:latin typeface="+mj-ea"/>
                <a:ea typeface="+mj-ea"/>
              </a:rPr>
              <a:t>UserDao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UserVo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UserService</a:t>
            </a:r>
            <a:r>
              <a:rPr lang="en-US" altLang="ko-KR" dirty="0">
                <a:latin typeface="+mj-ea"/>
                <a:ea typeface="+mj-ea"/>
              </a:rPr>
              <a:t>,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UserController</a:t>
            </a:r>
            <a:r>
              <a:rPr lang="ko-KR" altLang="en-US" dirty="0">
                <a:latin typeface="+mj-ea"/>
                <a:ea typeface="+mj-ea"/>
              </a:rPr>
              <a:t>를 이용하여</a:t>
            </a:r>
            <a:r>
              <a:rPr lang="en-US" altLang="ko-KR" dirty="0">
                <a:latin typeface="+mj-ea"/>
                <a:ea typeface="+mj-ea"/>
              </a:rPr>
              <a:t>,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+mj-ea"/>
                <a:ea typeface="+mj-ea"/>
              </a:rPr>
              <a:t>DB</a:t>
            </a:r>
            <a:r>
              <a:rPr lang="ko-KR" altLang="en-US" dirty="0">
                <a:latin typeface="+mj-ea"/>
                <a:ea typeface="+mj-ea"/>
              </a:rPr>
              <a:t>에 저장된 정보를 불러오고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검증 하여 회원 정보 수정 및 탈퇴 기능 구현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9173F-C56D-C4B9-8671-6233D042D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7AAACB6-0F7F-D7D4-1A0B-C3F9BA35BD33}"/>
              </a:ext>
            </a:extLst>
          </p:cNvPr>
          <p:cNvGrpSpPr/>
          <p:nvPr/>
        </p:nvGrpSpPr>
        <p:grpSpPr>
          <a:xfrm>
            <a:off x="1028700" y="1028700"/>
            <a:ext cx="1130270" cy="1211763"/>
            <a:chOff x="0" y="0"/>
            <a:chExt cx="649019" cy="69581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26FB2F9-BDC9-292F-CDEA-0007A6DEA9A8}"/>
                </a:ext>
              </a:extLst>
            </p:cNvPr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A982843-E1AC-872F-3C4C-99F93FCA7E1F}"/>
                </a:ext>
              </a:extLst>
            </p:cNvPr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DAA23E00-A85A-1E70-20DF-7904EB0DB23B}"/>
              </a:ext>
            </a:extLst>
          </p:cNvPr>
          <p:cNvSpPr txBox="1"/>
          <p:nvPr/>
        </p:nvSpPr>
        <p:spPr>
          <a:xfrm>
            <a:off x="2542754" y="1077869"/>
            <a:ext cx="10030246" cy="8836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787"/>
              </a:lnSpc>
              <a:spcBef>
                <a:spcPct val="0"/>
              </a:spcBef>
            </a:pPr>
            <a:r>
              <a:rPr lang="ko-KR" altLang="en-US" sz="4607" b="1" dirty="0">
                <a:solidFill>
                  <a:srgbClr val="292929"/>
                </a:solidFill>
                <a:latin typeface="+mj-ea"/>
                <a:ea typeface="+mj-ea"/>
                <a:cs typeface="Open Sans Bold"/>
                <a:sym typeface="Open Sans Bold"/>
              </a:rPr>
              <a:t>서비스 소개</a:t>
            </a:r>
            <a:r>
              <a:rPr lang="en-US" altLang="ko-KR" sz="4607" b="1" dirty="0">
                <a:solidFill>
                  <a:srgbClr val="292929"/>
                </a:solidFill>
                <a:latin typeface="+mj-ea"/>
                <a:ea typeface="+mj-ea"/>
                <a:cs typeface="Open Sans Bold"/>
                <a:sym typeface="Open Sans Bold"/>
              </a:rPr>
              <a:t>( </a:t>
            </a:r>
            <a:r>
              <a:rPr lang="ko-KR" altLang="en-US" sz="4607" b="1" dirty="0">
                <a:solidFill>
                  <a:srgbClr val="292929"/>
                </a:solidFill>
                <a:latin typeface="+mj-ea"/>
                <a:ea typeface="+mj-ea"/>
                <a:cs typeface="Open Sans Bold"/>
                <a:sym typeface="Open Sans Bold"/>
              </a:rPr>
              <a:t>인기 여행지 페이지</a:t>
            </a:r>
            <a:r>
              <a:rPr lang="en-US" altLang="ko-KR" sz="4607" b="1" dirty="0">
                <a:solidFill>
                  <a:srgbClr val="292929"/>
                </a:solidFill>
                <a:latin typeface="+mj-ea"/>
                <a:ea typeface="+mj-ea"/>
                <a:cs typeface="Open Sans Bold"/>
                <a:sym typeface="Open Sans Bold"/>
              </a:rPr>
              <a:t>)</a:t>
            </a:r>
            <a:endParaRPr lang="en-US" sz="4607" b="1" dirty="0">
              <a:solidFill>
                <a:srgbClr val="292929"/>
              </a:solidFill>
              <a:latin typeface="+mj-ea"/>
              <a:ea typeface="+mj-ea"/>
              <a:cs typeface="Open Sans Bold"/>
              <a:sym typeface="Open Sans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9B17ADE-26EA-5EB3-B5FB-065D30477800}"/>
              </a:ext>
            </a:extLst>
          </p:cNvPr>
          <p:cNvSpPr txBox="1"/>
          <p:nvPr/>
        </p:nvSpPr>
        <p:spPr>
          <a:xfrm>
            <a:off x="1112713" y="1155428"/>
            <a:ext cx="962243" cy="777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88"/>
              </a:lnSpc>
              <a:spcBef>
                <a:spcPct val="0"/>
              </a:spcBef>
            </a:pPr>
            <a:r>
              <a:rPr lang="en-US" altLang="ko-KR" sz="3957" b="1" dirty="0">
                <a:solidFill>
                  <a:srgbClr val="F6F5F5"/>
                </a:solidFill>
                <a:latin typeface="+mj-ea"/>
                <a:ea typeface="+mj-ea"/>
                <a:cs typeface="Open Sans Bold"/>
                <a:sym typeface="Open Sans Bold"/>
              </a:rPr>
              <a:t>04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6157DC1-AED5-7721-D143-B8ACF5799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4686300"/>
            <a:ext cx="6690410" cy="46728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7131F8-94F8-AEA9-92B2-AFD7CCFAB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713" y="3086100"/>
            <a:ext cx="2410975" cy="24815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456EC34-81E4-B0B3-30FC-7AE091E70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2933700"/>
            <a:ext cx="6182825" cy="29933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068802-9714-F1B3-C4F6-0EBB8AC76FB4}"/>
              </a:ext>
            </a:extLst>
          </p:cNvPr>
          <p:cNvSpPr txBox="1"/>
          <p:nvPr/>
        </p:nvSpPr>
        <p:spPr>
          <a:xfrm>
            <a:off x="9525000" y="6667500"/>
            <a:ext cx="66506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이건욱 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-</a:t>
            </a:r>
            <a:r>
              <a:rPr lang="en-US" altLang="ko-KR" dirty="0"/>
              <a:t>Travel API </a:t>
            </a:r>
            <a:r>
              <a:rPr lang="ko-KR" altLang="en-US" dirty="0"/>
              <a:t>데이터를 이용해 </a:t>
            </a:r>
            <a:r>
              <a:rPr lang="ko-KR" altLang="en-US" b="1" dirty="0"/>
              <a:t>지역별 인기 여행지 추천 페이지</a:t>
            </a:r>
            <a:r>
              <a:rPr lang="ko-KR" altLang="en-US" dirty="0"/>
              <a:t> 및 </a:t>
            </a:r>
            <a:r>
              <a:rPr lang="ko-KR" altLang="en-US" b="1" dirty="0"/>
              <a:t>상세정보 페이지</a:t>
            </a:r>
            <a:r>
              <a:rPr lang="ko-KR" altLang="en-US" dirty="0"/>
              <a:t>를 설계</a:t>
            </a:r>
            <a:r>
              <a:rPr lang="en-US" altLang="ko-KR" dirty="0"/>
              <a:t>·</a:t>
            </a:r>
            <a:r>
              <a:rPr lang="ko-KR" altLang="en-US" dirty="0"/>
              <a:t>구현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b="1" dirty="0"/>
              <a:t>사용자 친화적 인터페이스</a:t>
            </a:r>
            <a:r>
              <a:rPr lang="ko-KR" altLang="en-US" dirty="0"/>
              <a:t>를 위해 </a:t>
            </a:r>
            <a:r>
              <a:rPr lang="en-US" altLang="ko-KR" dirty="0"/>
              <a:t>Hero Section, </a:t>
            </a:r>
            <a:r>
              <a:rPr lang="ko-KR" altLang="en-US" dirty="0"/>
              <a:t>카드 섹션</a:t>
            </a:r>
            <a:r>
              <a:rPr lang="en-US" altLang="ko-KR" dirty="0"/>
              <a:t>, </a:t>
            </a:r>
            <a:r>
              <a:rPr lang="ko-KR" altLang="en-US" dirty="0" err="1"/>
              <a:t>모달</a:t>
            </a:r>
            <a:r>
              <a:rPr lang="ko-KR" altLang="en-US" dirty="0"/>
              <a:t> 창 등을 포함한 구조 설계 및 구현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54225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2" name="Group 2">
            <a:extLst>
              <a:ext uri="{FF2B5EF4-FFF2-40B4-BE49-F238E27FC236}">
                <a16:creationId xmlns:a16="http://schemas.microsoft.com/office/drawing/2014/main" id="{619D9737-0F37-F1F5-734B-58702FBD0DDE}"/>
              </a:ext>
            </a:extLst>
          </p:cNvPr>
          <p:cNvGrpSpPr>
            <a:grpSpLocks/>
          </p:cNvGrpSpPr>
          <p:nvPr/>
        </p:nvGrpSpPr>
        <p:grpSpPr bwMode="auto">
          <a:xfrm>
            <a:off x="1028700" y="1028700"/>
            <a:ext cx="1130300" cy="1211263"/>
            <a:chOff x="0" y="0"/>
            <a:chExt cx="649019" cy="695814"/>
          </a:xfrm>
        </p:grpSpPr>
        <p:sp>
          <p:nvSpPr>
            <p:cNvPr id="15370" name="Freeform 3">
              <a:extLst>
                <a:ext uri="{FF2B5EF4-FFF2-40B4-BE49-F238E27FC236}">
                  <a16:creationId xmlns:a16="http://schemas.microsoft.com/office/drawing/2014/main" id="{8995D075-7CE3-0948-E59E-2E90B0741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49019" cy="695814"/>
            </a:xfrm>
            <a:custGeom>
              <a:avLst/>
              <a:gdLst>
                <a:gd name="T0" fmla="*/ 0 w 649019"/>
                <a:gd name="T1" fmla="*/ 0 h 695814"/>
                <a:gd name="T2" fmla="*/ 649019 w 649019"/>
                <a:gd name="T3" fmla="*/ 0 h 695814"/>
                <a:gd name="T4" fmla="*/ 649019 w 649019"/>
                <a:gd name="T5" fmla="*/ 695814 h 695814"/>
                <a:gd name="T6" fmla="*/ 0 w 649019"/>
                <a:gd name="T7" fmla="*/ 695814 h 695814"/>
                <a:gd name="T8" fmla="*/ 0 w 649019"/>
                <a:gd name="T9" fmla="*/ 0 h 695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3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371" name="TextBox 4">
              <a:extLst>
                <a:ext uri="{FF2B5EF4-FFF2-40B4-BE49-F238E27FC236}">
                  <a16:creationId xmlns:a16="http://schemas.microsoft.com/office/drawing/2014/main" id="{2448F2BD-1128-2CD8-AC2D-3C7FC9351B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-114300"/>
              <a:ext cx="649019" cy="810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ts val="3900"/>
                </a:lnSpc>
              </a:pPr>
              <a:endParaRPr lang="ko-KR" altLang="ko-KR"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2ADC532D-29B2-FCD6-6CFC-3129D38B0B37}"/>
              </a:ext>
            </a:extLst>
          </p:cNvPr>
          <p:cNvSpPr txBox="1"/>
          <p:nvPr/>
        </p:nvSpPr>
        <p:spPr>
          <a:xfrm>
            <a:off x="2543175" y="1077913"/>
            <a:ext cx="13458825" cy="88423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7788"/>
              </a:lnSpc>
            </a:pPr>
            <a:r>
              <a:rPr lang="ko-KR" altLang="en-US" sz="4600" b="1">
                <a:solidFill>
                  <a:srgbClr val="292929"/>
                </a:solidFill>
                <a:latin typeface="맑은 고딕" panose="020B0503020000020004" pitchFamily="50" charset="-127"/>
                <a:cs typeface="Open Sans Bold" charset="0"/>
                <a:sym typeface="Open Sans Bold" charset="0"/>
              </a:rPr>
              <a:t>서비스 소개 </a:t>
            </a:r>
            <a:r>
              <a:rPr lang="en-US" altLang="ko-KR" sz="4600" b="1">
                <a:solidFill>
                  <a:srgbClr val="292929"/>
                </a:solidFill>
                <a:latin typeface="맑은 고딕" panose="020B0503020000020004" pitchFamily="50" charset="-127"/>
                <a:cs typeface="Open Sans Bold" charset="0"/>
                <a:sym typeface="Open Sans Bold" charset="0"/>
              </a:rPr>
              <a:t>(AI </a:t>
            </a:r>
            <a:r>
              <a:rPr lang="ko-KR" altLang="en-US" sz="4600" b="1">
                <a:solidFill>
                  <a:srgbClr val="292929"/>
                </a:solidFill>
                <a:latin typeface="맑은 고딕" panose="020B0503020000020004" pitchFamily="50" charset="-127"/>
                <a:cs typeface="Open Sans Bold" charset="0"/>
                <a:sym typeface="Open Sans Bold" charset="0"/>
              </a:rPr>
              <a:t>추천 페이지</a:t>
            </a:r>
            <a:r>
              <a:rPr lang="en-US" altLang="ko-KR" sz="4600" b="1">
                <a:solidFill>
                  <a:srgbClr val="292929"/>
                </a:solidFill>
                <a:latin typeface="맑은 고딕" panose="020B0503020000020004" pitchFamily="50" charset="-127"/>
                <a:cs typeface="Open Sans Bold" charset="0"/>
                <a:sym typeface="Open Sans Bold" charset="0"/>
              </a:rPr>
              <a:t>)</a:t>
            </a:r>
            <a:endParaRPr lang="en-US" altLang="ko-KR" sz="4600" b="1">
              <a:solidFill>
                <a:srgbClr val="292929"/>
              </a:solidFill>
              <a:cs typeface="Open Sans Bold" charset="0"/>
              <a:sym typeface="Open Sans Bold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D9BB297-946F-108F-8192-15CE3811EC67}"/>
              </a:ext>
            </a:extLst>
          </p:cNvPr>
          <p:cNvSpPr txBox="1"/>
          <p:nvPr/>
        </p:nvSpPr>
        <p:spPr>
          <a:xfrm>
            <a:off x="1112838" y="1155700"/>
            <a:ext cx="962025" cy="7762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 eaLnBrk="1" fontAlgn="auto" hangingPunct="1">
              <a:lnSpc>
                <a:spcPts val="6688"/>
              </a:lnSpc>
              <a:spcAft>
                <a:spcPts val="0"/>
              </a:spcAft>
              <a:defRPr/>
            </a:pPr>
            <a:r>
              <a:rPr lang="en-US" altLang="ko-KR" sz="3957" b="1" dirty="0">
                <a:solidFill>
                  <a:srgbClr val="F6F5F5"/>
                </a:solidFill>
                <a:latin typeface="+mj-ea"/>
                <a:ea typeface="+mj-ea"/>
                <a:cs typeface="Open Sans Bold"/>
                <a:sym typeface="Open Sans Bold"/>
              </a:rPr>
              <a:t>04</a:t>
            </a:r>
          </a:p>
        </p:txBody>
      </p:sp>
      <p:pic>
        <p:nvPicPr>
          <p:cNvPr id="15365" name="그림 7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6BE06C9-1F1E-AFAE-2B16-96CC61DB7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381500"/>
            <a:ext cx="10668000" cy="538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92498F0-BC2A-7735-4CF9-22319CE59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238" y="3048000"/>
            <a:ext cx="3511550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94EE898-A6A8-D49C-70D8-7792CA4894EC}"/>
              </a:ext>
            </a:extLst>
          </p:cNvPr>
          <p:cNvSpPr txBox="1"/>
          <p:nvPr/>
        </p:nvSpPr>
        <p:spPr>
          <a:xfrm>
            <a:off x="1371600" y="2632075"/>
            <a:ext cx="7239000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j-ea"/>
                <a:ea typeface="+mj-ea"/>
              </a:rPr>
              <a:t>이준희 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en-US" altLang="ko-KR" dirty="0" err="1">
                <a:latin typeface="+mj-ea"/>
                <a:ea typeface="+mj-ea"/>
              </a:rPr>
              <a:t>js</a:t>
            </a:r>
            <a:r>
              <a:rPr lang="ko-KR" altLang="en-US" dirty="0">
                <a:latin typeface="+mj-ea"/>
                <a:ea typeface="+mj-ea"/>
              </a:rPr>
              <a:t>를 이용하여 </a:t>
            </a:r>
            <a:r>
              <a:rPr lang="ko-KR" altLang="en-US" dirty="0" err="1">
                <a:latin typeface="+mj-ea"/>
                <a:ea typeface="+mj-ea"/>
              </a:rPr>
              <a:t>모달의</a:t>
            </a:r>
            <a:r>
              <a:rPr lang="ko-KR" altLang="en-US" dirty="0">
                <a:latin typeface="+mj-ea"/>
                <a:ea typeface="+mj-ea"/>
              </a:rPr>
              <a:t> 설문페이지를 구성</a:t>
            </a:r>
            <a:endParaRPr lang="en-US" altLang="ko-KR" dirty="0">
              <a:latin typeface="+mj-ea"/>
              <a:ea typeface="+mj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en-US" altLang="ko-KR" dirty="0" err="1">
                <a:latin typeface="+mj-ea"/>
                <a:ea typeface="+mj-ea"/>
              </a:rPr>
              <a:t>RestAPI</a:t>
            </a:r>
            <a:r>
              <a:rPr lang="ko-KR" altLang="en-US" dirty="0">
                <a:latin typeface="+mj-ea"/>
                <a:ea typeface="+mj-ea"/>
              </a:rPr>
              <a:t>를 이용하여 설문 </a:t>
            </a:r>
            <a:r>
              <a:rPr lang="en-US" altLang="ko-KR" dirty="0">
                <a:latin typeface="+mj-ea"/>
                <a:ea typeface="+mj-ea"/>
              </a:rPr>
              <a:t>input</a:t>
            </a:r>
            <a:r>
              <a:rPr lang="ko-KR" altLang="en-US" dirty="0">
                <a:latin typeface="+mj-ea"/>
                <a:ea typeface="+mj-ea"/>
              </a:rPr>
              <a:t>값을 </a:t>
            </a:r>
            <a:r>
              <a:rPr lang="en-US" altLang="ko-KR" dirty="0">
                <a:latin typeface="+mj-ea"/>
                <a:ea typeface="+mj-ea"/>
              </a:rPr>
              <a:t>Flask </a:t>
            </a:r>
            <a:r>
              <a:rPr lang="ko-KR" altLang="en-US" dirty="0">
                <a:latin typeface="+mj-ea"/>
                <a:ea typeface="+mj-ea"/>
              </a:rPr>
              <a:t>서버로 전달</a:t>
            </a:r>
            <a:endParaRPr lang="en-US" altLang="ko-KR" dirty="0">
              <a:latin typeface="+mj-ea"/>
              <a:ea typeface="+mj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+mj-ea"/>
                <a:ea typeface="+mj-ea"/>
              </a:rPr>
              <a:t>- DB</a:t>
            </a:r>
            <a:r>
              <a:rPr lang="ko-KR" altLang="en-US" dirty="0">
                <a:latin typeface="+mj-ea"/>
                <a:ea typeface="+mj-ea"/>
              </a:rPr>
              <a:t>를 이용하여 다른 사람들의 추천 받은 여행지들을 화면에 전달</a:t>
            </a:r>
            <a:endParaRPr lang="en-US" altLang="ko-KR" dirty="0">
              <a:latin typeface="+mj-ea"/>
              <a:ea typeface="+mj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ko-KR" altLang="en-US" dirty="0">
                <a:latin typeface="+mj-ea"/>
                <a:ea typeface="+mj-ea"/>
              </a:rPr>
              <a:t>부트스트랩의 아코디언 기능을 이용하여 </a:t>
            </a:r>
            <a:r>
              <a:rPr lang="en-US" altLang="ko-KR" dirty="0">
                <a:latin typeface="+mj-ea"/>
                <a:ea typeface="+mj-ea"/>
              </a:rPr>
              <a:t>FAQ </a:t>
            </a:r>
            <a:r>
              <a:rPr lang="ko-KR" altLang="en-US" dirty="0">
                <a:latin typeface="+mj-ea"/>
                <a:ea typeface="+mj-ea"/>
              </a:rPr>
              <a:t>구성</a:t>
            </a:r>
            <a:r>
              <a:rPr lang="en-US" altLang="ko-KR" dirty="0">
                <a:latin typeface="+mj-ea"/>
                <a:ea typeface="+mj-ea"/>
              </a:rPr>
              <a:t> 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15368" name="그림 14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0455ACAB-2E02-F460-6CD5-5DBDA64C2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850" y="7842250"/>
            <a:ext cx="7848600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9" name="그림 11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5EE26A38-1D07-4515-63FC-FC709C329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550" y="5143500"/>
            <a:ext cx="3403600" cy="290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Group 2">
            <a:extLst>
              <a:ext uri="{FF2B5EF4-FFF2-40B4-BE49-F238E27FC236}">
                <a16:creationId xmlns:a16="http://schemas.microsoft.com/office/drawing/2014/main" id="{6E26FD6B-36B6-4777-988D-3434DBE2D334}"/>
              </a:ext>
            </a:extLst>
          </p:cNvPr>
          <p:cNvGrpSpPr>
            <a:grpSpLocks/>
          </p:cNvGrpSpPr>
          <p:nvPr/>
        </p:nvGrpSpPr>
        <p:grpSpPr bwMode="auto">
          <a:xfrm>
            <a:off x="1028700" y="1028700"/>
            <a:ext cx="1130300" cy="1211263"/>
            <a:chOff x="0" y="0"/>
            <a:chExt cx="649019" cy="695814"/>
          </a:xfrm>
        </p:grpSpPr>
        <p:sp>
          <p:nvSpPr>
            <p:cNvPr id="16392" name="Freeform 3">
              <a:extLst>
                <a:ext uri="{FF2B5EF4-FFF2-40B4-BE49-F238E27FC236}">
                  <a16:creationId xmlns:a16="http://schemas.microsoft.com/office/drawing/2014/main" id="{62ABB747-28DD-53D4-5046-4E57FBAB070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49019" cy="695814"/>
            </a:xfrm>
            <a:custGeom>
              <a:avLst/>
              <a:gdLst>
                <a:gd name="T0" fmla="*/ 0 w 649019"/>
                <a:gd name="T1" fmla="*/ 0 h 695814"/>
                <a:gd name="T2" fmla="*/ 649019 w 649019"/>
                <a:gd name="T3" fmla="*/ 0 h 695814"/>
                <a:gd name="T4" fmla="*/ 649019 w 649019"/>
                <a:gd name="T5" fmla="*/ 695814 h 695814"/>
                <a:gd name="T6" fmla="*/ 0 w 649019"/>
                <a:gd name="T7" fmla="*/ 695814 h 695814"/>
                <a:gd name="T8" fmla="*/ 0 w 649019"/>
                <a:gd name="T9" fmla="*/ 0 h 695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3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393" name="TextBox 4">
              <a:extLst>
                <a:ext uri="{FF2B5EF4-FFF2-40B4-BE49-F238E27FC236}">
                  <a16:creationId xmlns:a16="http://schemas.microsoft.com/office/drawing/2014/main" id="{3FF31B16-B14D-710E-791F-14C9FA9316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-114300"/>
              <a:ext cx="649019" cy="810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ts val="3900"/>
                </a:lnSpc>
              </a:pPr>
              <a:endParaRPr lang="ko-KR" altLang="ko-KR"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1A0D19B7-D311-5BB9-DA2F-D2EF1A650CD4}"/>
              </a:ext>
            </a:extLst>
          </p:cNvPr>
          <p:cNvSpPr txBox="1"/>
          <p:nvPr/>
        </p:nvSpPr>
        <p:spPr>
          <a:xfrm>
            <a:off x="2543175" y="1077913"/>
            <a:ext cx="9801225" cy="88423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7788"/>
              </a:lnSpc>
            </a:pPr>
            <a:r>
              <a:rPr lang="ko-KR" altLang="en-US" sz="4600" b="1">
                <a:solidFill>
                  <a:srgbClr val="292929"/>
                </a:solidFill>
                <a:latin typeface="맑은 고딕" panose="020B0503020000020004" pitchFamily="50" charset="-127"/>
                <a:cs typeface="Open Sans Bold" charset="0"/>
                <a:sym typeface="Open Sans Bold" charset="0"/>
              </a:rPr>
              <a:t>서비스 소개 </a:t>
            </a:r>
            <a:r>
              <a:rPr lang="en-US" altLang="ko-KR" sz="4600" b="1">
                <a:solidFill>
                  <a:srgbClr val="292929"/>
                </a:solidFill>
                <a:latin typeface="맑은 고딕" panose="020B0503020000020004" pitchFamily="50" charset="-127"/>
                <a:cs typeface="Open Sans Bold" charset="0"/>
                <a:sym typeface="Open Sans Bold" charset="0"/>
              </a:rPr>
              <a:t>(AI </a:t>
            </a:r>
            <a:r>
              <a:rPr lang="ko-KR" altLang="en-US" sz="4600" b="1">
                <a:solidFill>
                  <a:srgbClr val="292929"/>
                </a:solidFill>
                <a:latin typeface="맑은 고딕" panose="020B0503020000020004" pitchFamily="50" charset="-127"/>
                <a:cs typeface="Open Sans Bold" charset="0"/>
                <a:sym typeface="Open Sans Bold" charset="0"/>
              </a:rPr>
              <a:t>추천 결과 페이지</a:t>
            </a:r>
            <a:r>
              <a:rPr lang="en-US" altLang="ko-KR" sz="4600" b="1">
                <a:solidFill>
                  <a:srgbClr val="292929"/>
                </a:solidFill>
                <a:latin typeface="맑은 고딕" panose="020B0503020000020004" pitchFamily="50" charset="-127"/>
                <a:cs typeface="Open Sans Bold" charset="0"/>
                <a:sym typeface="Open Sans Bold" charset="0"/>
              </a:rPr>
              <a:t>)</a:t>
            </a:r>
            <a:endParaRPr lang="en-US" altLang="ko-KR" sz="4600" b="1">
              <a:solidFill>
                <a:srgbClr val="292929"/>
              </a:solidFill>
              <a:cs typeface="Open Sans Bold" charset="0"/>
              <a:sym typeface="Open Sans Bold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91C507D-BB3C-8BA6-0BE9-C4CA760513D9}"/>
              </a:ext>
            </a:extLst>
          </p:cNvPr>
          <p:cNvSpPr txBox="1"/>
          <p:nvPr/>
        </p:nvSpPr>
        <p:spPr>
          <a:xfrm>
            <a:off x="1112838" y="1155700"/>
            <a:ext cx="962025" cy="7762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 eaLnBrk="1" fontAlgn="auto" hangingPunct="1">
              <a:lnSpc>
                <a:spcPts val="6688"/>
              </a:lnSpc>
              <a:spcAft>
                <a:spcPts val="0"/>
              </a:spcAft>
              <a:defRPr/>
            </a:pPr>
            <a:r>
              <a:rPr lang="en-US" altLang="ko-KR" sz="3957" b="1" dirty="0">
                <a:solidFill>
                  <a:srgbClr val="F6F5F5"/>
                </a:solidFill>
                <a:latin typeface="+mj-ea"/>
                <a:ea typeface="+mj-ea"/>
                <a:cs typeface="Open Sans Bold"/>
                <a:sym typeface="Open Sans Bold"/>
              </a:rPr>
              <a:t>04</a:t>
            </a:r>
          </a:p>
        </p:txBody>
      </p:sp>
      <p:pic>
        <p:nvPicPr>
          <p:cNvPr id="16389" name="그림 9">
            <a:extLst>
              <a:ext uri="{FF2B5EF4-FFF2-40B4-BE49-F238E27FC236}">
                <a16:creationId xmlns:a16="http://schemas.microsoft.com/office/drawing/2014/main" id="{49FEDB55-0718-C0A1-43F4-37893BCF8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63" y="2589213"/>
            <a:ext cx="10669587" cy="660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186205-85FC-B5EE-5F24-8961E5979E29}"/>
              </a:ext>
            </a:extLst>
          </p:cNvPr>
          <p:cNvSpPr txBox="1"/>
          <p:nvPr/>
        </p:nvSpPr>
        <p:spPr>
          <a:xfrm>
            <a:off x="11811000" y="2933700"/>
            <a:ext cx="4114800" cy="16319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latin typeface="+mj-ea"/>
                <a:ea typeface="+mj-ea"/>
              </a:rPr>
              <a:t>이준희 </a:t>
            </a:r>
            <a:r>
              <a:rPr lang="en-US" altLang="ko-KR" sz="2000" dirty="0">
                <a:latin typeface="+mj-ea"/>
                <a:ea typeface="+mj-ea"/>
              </a:rPr>
              <a:t>: Flask</a:t>
            </a:r>
            <a:r>
              <a:rPr lang="ko-KR" altLang="en-US" sz="2000" dirty="0">
                <a:latin typeface="+mj-ea"/>
                <a:ea typeface="+mj-ea"/>
              </a:rPr>
              <a:t>로 전달 받은 </a:t>
            </a:r>
            <a:r>
              <a:rPr lang="en-US" altLang="ko-KR" sz="2000" dirty="0">
                <a:latin typeface="+mj-ea"/>
                <a:ea typeface="+mj-ea"/>
              </a:rPr>
              <a:t>output</a:t>
            </a:r>
            <a:r>
              <a:rPr lang="ko-KR" altLang="en-US" sz="2000" dirty="0">
                <a:latin typeface="+mj-ea"/>
                <a:ea typeface="+mj-ea"/>
              </a:rPr>
              <a:t>값들을 </a:t>
            </a:r>
            <a:r>
              <a:rPr lang="en-US" altLang="ko-KR" sz="2000" dirty="0" err="1">
                <a:latin typeface="+mj-ea"/>
                <a:ea typeface="+mj-ea"/>
              </a:rPr>
              <a:t>RestAPI</a:t>
            </a:r>
            <a:r>
              <a:rPr lang="ko-KR" altLang="en-US" sz="2000" dirty="0">
                <a:latin typeface="+mj-ea"/>
                <a:ea typeface="+mj-ea"/>
              </a:rPr>
              <a:t>로 불러와서 페이지에 전달</a:t>
            </a:r>
            <a:endParaRPr lang="en-US" altLang="ko-KR" sz="2000" dirty="0">
              <a:latin typeface="+mj-ea"/>
              <a:ea typeface="+mj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dirty="0">
                <a:latin typeface="+mj-ea"/>
                <a:ea typeface="+mj-ea"/>
              </a:rPr>
              <a:t>- </a:t>
            </a:r>
            <a:r>
              <a:rPr lang="ko-KR" altLang="en-US" sz="2000" dirty="0">
                <a:latin typeface="+mj-ea"/>
                <a:ea typeface="+mj-ea"/>
              </a:rPr>
              <a:t>전달받은 값들을 부트스트랩을 이용하여 </a:t>
            </a:r>
            <a:r>
              <a:rPr lang="en-US" altLang="ko-KR" sz="2000" dirty="0">
                <a:latin typeface="+mj-ea"/>
                <a:ea typeface="+mj-ea"/>
              </a:rPr>
              <a:t>UI </a:t>
            </a:r>
            <a:r>
              <a:rPr lang="ko-KR" altLang="en-US" sz="2000" dirty="0">
                <a:latin typeface="+mj-ea"/>
                <a:ea typeface="+mj-ea"/>
              </a:rPr>
              <a:t>를 깔끔하게 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BCC6DA-900C-0D09-19EA-133920C304AF}"/>
              </a:ext>
            </a:extLst>
          </p:cNvPr>
          <p:cNvSpPr txBox="1"/>
          <p:nvPr/>
        </p:nvSpPr>
        <p:spPr>
          <a:xfrm>
            <a:off x="11811000" y="4689475"/>
            <a:ext cx="5791200" cy="1477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j-ea"/>
                <a:ea typeface="+mj-ea"/>
              </a:rPr>
              <a:t>김민재 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상세보기와 즐겨찾기 구현</a:t>
            </a:r>
            <a:endParaRPr lang="en-US" altLang="ko-KR" dirty="0">
              <a:latin typeface="+mj-ea"/>
              <a:ea typeface="+mj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장소의 주소를 기반으로 카카오 지도 </a:t>
            </a:r>
            <a:r>
              <a:rPr lang="en-US" altLang="ko-KR" dirty="0">
                <a:latin typeface="+mj-ea"/>
                <a:ea typeface="+mj-ea"/>
              </a:rPr>
              <a:t>API</a:t>
            </a:r>
            <a:r>
              <a:rPr lang="ko-KR" altLang="en-US" dirty="0">
                <a:latin typeface="+mj-ea"/>
                <a:ea typeface="+mj-ea"/>
              </a:rPr>
              <a:t>를 사용해 지도 </a:t>
            </a:r>
            <a:r>
              <a:rPr lang="ko-KR" altLang="en-US" dirty="0" err="1">
                <a:latin typeface="+mj-ea"/>
                <a:ea typeface="+mj-ea"/>
              </a:rPr>
              <a:t>모달을</a:t>
            </a:r>
            <a:r>
              <a:rPr lang="ko-KR" altLang="en-US" dirty="0">
                <a:latin typeface="+mj-ea"/>
                <a:ea typeface="+mj-ea"/>
              </a:rPr>
              <a:t> 열고 </a:t>
            </a:r>
            <a:r>
              <a:rPr lang="ko-KR" altLang="en-US" dirty="0" err="1">
                <a:latin typeface="+mj-ea"/>
                <a:ea typeface="+mj-ea"/>
              </a:rPr>
              <a:t>길찾기</a:t>
            </a:r>
            <a:r>
              <a:rPr lang="ko-KR" altLang="en-US" dirty="0">
                <a:latin typeface="+mj-ea"/>
                <a:ea typeface="+mj-ea"/>
              </a:rPr>
              <a:t> 버튼 구현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ko-KR" altLang="en-US" dirty="0" err="1">
                <a:latin typeface="+mj-ea"/>
                <a:ea typeface="+mj-ea"/>
              </a:rPr>
              <a:t>로그인된</a:t>
            </a:r>
            <a:r>
              <a:rPr lang="ko-KR" altLang="en-US" dirty="0">
                <a:latin typeface="+mj-ea"/>
                <a:ea typeface="+mj-ea"/>
              </a:rPr>
              <a:t> 사용자 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en-US" altLang="ko-KR" dirty="0" err="1">
                <a:latin typeface="+mj-ea"/>
                <a:ea typeface="+mj-ea"/>
              </a:rPr>
              <a:t>userNo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가 장소명과 주소를 서버로 전송하여 </a:t>
            </a:r>
            <a:r>
              <a:rPr lang="ko-KR" altLang="en-US" dirty="0" err="1">
                <a:latin typeface="+mj-ea"/>
                <a:ea typeface="+mj-ea"/>
              </a:rPr>
              <a:t>즐겨찾기에</a:t>
            </a:r>
            <a:r>
              <a:rPr lang="ko-KR" altLang="en-US" dirty="0">
                <a:latin typeface="+mj-ea"/>
                <a:ea typeface="+mj-ea"/>
              </a:rPr>
              <a:t> 추가하고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 err="1">
                <a:latin typeface="+mj-ea"/>
                <a:ea typeface="+mj-ea"/>
              </a:rPr>
              <a:t>성공시</a:t>
            </a:r>
            <a:r>
              <a:rPr lang="ko-KR" altLang="en-US" dirty="0">
                <a:latin typeface="+mj-ea"/>
                <a:ea typeface="+mj-ea"/>
              </a:rPr>
              <a:t> 알림을 표시</a:t>
            </a:r>
            <a:endParaRPr lang="en-US" altLang="ko-KR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0" name="Group 2">
            <a:extLst>
              <a:ext uri="{FF2B5EF4-FFF2-40B4-BE49-F238E27FC236}">
                <a16:creationId xmlns:a16="http://schemas.microsoft.com/office/drawing/2014/main" id="{EEDCA634-AB67-D965-632D-90FB94F9F3E4}"/>
              </a:ext>
            </a:extLst>
          </p:cNvPr>
          <p:cNvGrpSpPr>
            <a:grpSpLocks/>
          </p:cNvGrpSpPr>
          <p:nvPr/>
        </p:nvGrpSpPr>
        <p:grpSpPr bwMode="auto">
          <a:xfrm>
            <a:off x="1028700" y="1028700"/>
            <a:ext cx="1130300" cy="1211263"/>
            <a:chOff x="0" y="0"/>
            <a:chExt cx="649019" cy="695814"/>
          </a:xfrm>
        </p:grpSpPr>
        <p:sp>
          <p:nvSpPr>
            <p:cNvPr id="17417" name="Freeform 3">
              <a:extLst>
                <a:ext uri="{FF2B5EF4-FFF2-40B4-BE49-F238E27FC236}">
                  <a16:creationId xmlns:a16="http://schemas.microsoft.com/office/drawing/2014/main" id="{2B90C6C8-54D1-A54D-69B4-67BC1BD8A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49019" cy="695814"/>
            </a:xfrm>
            <a:custGeom>
              <a:avLst/>
              <a:gdLst>
                <a:gd name="T0" fmla="*/ 0 w 649019"/>
                <a:gd name="T1" fmla="*/ 0 h 695814"/>
                <a:gd name="T2" fmla="*/ 649019 w 649019"/>
                <a:gd name="T3" fmla="*/ 0 h 695814"/>
                <a:gd name="T4" fmla="*/ 649019 w 649019"/>
                <a:gd name="T5" fmla="*/ 695814 h 695814"/>
                <a:gd name="T6" fmla="*/ 0 w 649019"/>
                <a:gd name="T7" fmla="*/ 695814 h 695814"/>
                <a:gd name="T8" fmla="*/ 0 w 649019"/>
                <a:gd name="T9" fmla="*/ 0 h 695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3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418" name="TextBox 4">
              <a:extLst>
                <a:ext uri="{FF2B5EF4-FFF2-40B4-BE49-F238E27FC236}">
                  <a16:creationId xmlns:a16="http://schemas.microsoft.com/office/drawing/2014/main" id="{1AD157DC-DC10-A76B-105B-C1C65F43AA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-114300"/>
              <a:ext cx="649019" cy="810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ts val="3900"/>
                </a:lnSpc>
              </a:pPr>
              <a:endParaRPr lang="ko-KR" altLang="ko-KR"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DB7817E7-F8E2-9E64-E090-7B4208579BF8}"/>
              </a:ext>
            </a:extLst>
          </p:cNvPr>
          <p:cNvSpPr txBox="1"/>
          <p:nvPr/>
        </p:nvSpPr>
        <p:spPr>
          <a:xfrm>
            <a:off x="2543175" y="1077913"/>
            <a:ext cx="10029825" cy="88423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7788"/>
              </a:lnSpc>
            </a:pPr>
            <a:r>
              <a:rPr lang="ko-KR" altLang="en-US" sz="4600" b="1">
                <a:solidFill>
                  <a:srgbClr val="292929"/>
                </a:solidFill>
                <a:latin typeface="맑은 고딕" panose="020B0503020000020004" pitchFamily="50" charset="-127"/>
                <a:cs typeface="Open Sans Bold" charset="0"/>
                <a:sym typeface="Open Sans Bold" charset="0"/>
              </a:rPr>
              <a:t>서비스 소개 </a:t>
            </a:r>
            <a:r>
              <a:rPr lang="en-US" altLang="ko-KR" sz="4600" b="1">
                <a:solidFill>
                  <a:srgbClr val="292929"/>
                </a:solidFill>
                <a:latin typeface="맑은 고딕" panose="020B0503020000020004" pitchFamily="50" charset="-127"/>
                <a:cs typeface="Open Sans Bold" charset="0"/>
                <a:sym typeface="Open Sans Bold" charset="0"/>
              </a:rPr>
              <a:t>(AI </a:t>
            </a:r>
            <a:r>
              <a:rPr lang="ko-KR" altLang="en-US" sz="4600" b="1">
                <a:solidFill>
                  <a:srgbClr val="292929"/>
                </a:solidFill>
                <a:latin typeface="맑은 고딕" panose="020B0503020000020004" pitchFamily="50" charset="-127"/>
                <a:cs typeface="Open Sans Bold" charset="0"/>
                <a:sym typeface="Open Sans Bold" charset="0"/>
              </a:rPr>
              <a:t>추천 결과 페이지</a:t>
            </a:r>
            <a:r>
              <a:rPr lang="en-US" altLang="ko-KR" sz="4600" b="1">
                <a:solidFill>
                  <a:srgbClr val="292929"/>
                </a:solidFill>
                <a:latin typeface="맑은 고딕" panose="020B0503020000020004" pitchFamily="50" charset="-127"/>
                <a:cs typeface="Open Sans Bold" charset="0"/>
                <a:sym typeface="Open Sans Bold" charset="0"/>
              </a:rPr>
              <a:t>)</a:t>
            </a:r>
            <a:endParaRPr lang="en-US" altLang="ko-KR" sz="4600" b="1">
              <a:solidFill>
                <a:srgbClr val="292929"/>
              </a:solidFill>
              <a:cs typeface="Open Sans Bold" charset="0"/>
              <a:sym typeface="Open Sans Bold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5FED17A-278D-D8E7-1246-C74DC2AB8A48}"/>
              </a:ext>
            </a:extLst>
          </p:cNvPr>
          <p:cNvSpPr txBox="1"/>
          <p:nvPr/>
        </p:nvSpPr>
        <p:spPr>
          <a:xfrm>
            <a:off x="1112838" y="1155700"/>
            <a:ext cx="962025" cy="7762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 eaLnBrk="1" fontAlgn="auto" hangingPunct="1">
              <a:lnSpc>
                <a:spcPts val="6688"/>
              </a:lnSpc>
              <a:spcAft>
                <a:spcPts val="0"/>
              </a:spcAft>
              <a:defRPr/>
            </a:pPr>
            <a:r>
              <a:rPr lang="en-US" altLang="ko-KR" sz="3957" b="1" dirty="0">
                <a:solidFill>
                  <a:srgbClr val="F6F5F5"/>
                </a:solidFill>
                <a:latin typeface="+mj-ea"/>
                <a:ea typeface="+mj-ea"/>
                <a:cs typeface="Open Sans Bold"/>
                <a:sym typeface="Open Sans Bold"/>
              </a:rPr>
              <a:t>04</a:t>
            </a:r>
          </a:p>
        </p:txBody>
      </p:sp>
      <p:pic>
        <p:nvPicPr>
          <p:cNvPr id="17413" name="그림 7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65AB3816-A224-5FE1-A047-2BFC91AC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162300"/>
            <a:ext cx="8040688" cy="656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그림 9" descr="텍스트, 디자인이(가) 표시된 사진&#10;&#10;자동 생성된 설명">
            <a:extLst>
              <a:ext uri="{FF2B5EF4-FFF2-40B4-BE49-F238E27FC236}">
                <a16:creationId xmlns:a16="http://schemas.microsoft.com/office/drawing/2014/main" id="{4C2D4B01-91ED-D905-22D3-98F20E377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463" y="5143500"/>
            <a:ext cx="2209800" cy="161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그림 1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DC4BB50-1536-4C48-27F6-F112B01E0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7227888"/>
            <a:ext cx="7519988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BCAAABD-87C0-A89E-6590-6653B8C6D8E4}"/>
              </a:ext>
            </a:extLst>
          </p:cNvPr>
          <p:cNvSpPr txBox="1"/>
          <p:nvPr/>
        </p:nvSpPr>
        <p:spPr>
          <a:xfrm>
            <a:off x="10769600" y="3059113"/>
            <a:ext cx="5791200" cy="1476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j-ea"/>
                <a:ea typeface="+mj-ea"/>
              </a:rPr>
              <a:t>김민재 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상세보기와 즐겨찾기 구현</a:t>
            </a:r>
            <a:endParaRPr lang="en-US" altLang="ko-KR" dirty="0">
              <a:latin typeface="+mj-ea"/>
              <a:ea typeface="+mj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장소의 주소를 기반으로 카카오 지도 </a:t>
            </a:r>
            <a:r>
              <a:rPr lang="en-US" altLang="ko-KR" dirty="0">
                <a:latin typeface="+mj-ea"/>
                <a:ea typeface="+mj-ea"/>
              </a:rPr>
              <a:t>API</a:t>
            </a:r>
            <a:r>
              <a:rPr lang="ko-KR" altLang="en-US" dirty="0">
                <a:latin typeface="+mj-ea"/>
                <a:ea typeface="+mj-ea"/>
              </a:rPr>
              <a:t>를 사용해 지도 </a:t>
            </a:r>
            <a:r>
              <a:rPr lang="ko-KR" altLang="en-US" dirty="0" err="1">
                <a:latin typeface="+mj-ea"/>
                <a:ea typeface="+mj-ea"/>
              </a:rPr>
              <a:t>모달을</a:t>
            </a:r>
            <a:r>
              <a:rPr lang="ko-KR" altLang="en-US" dirty="0">
                <a:latin typeface="+mj-ea"/>
                <a:ea typeface="+mj-ea"/>
              </a:rPr>
              <a:t> 열고 </a:t>
            </a:r>
            <a:r>
              <a:rPr lang="ko-KR" altLang="en-US" dirty="0" err="1">
                <a:latin typeface="+mj-ea"/>
                <a:ea typeface="+mj-ea"/>
              </a:rPr>
              <a:t>길찾기</a:t>
            </a:r>
            <a:r>
              <a:rPr lang="ko-KR" altLang="en-US" dirty="0">
                <a:latin typeface="+mj-ea"/>
                <a:ea typeface="+mj-ea"/>
              </a:rPr>
              <a:t> 버튼 구현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ko-KR" altLang="en-US" dirty="0" err="1">
                <a:latin typeface="+mj-ea"/>
                <a:ea typeface="+mj-ea"/>
              </a:rPr>
              <a:t>로그인된</a:t>
            </a:r>
            <a:r>
              <a:rPr lang="ko-KR" altLang="en-US" dirty="0">
                <a:latin typeface="+mj-ea"/>
                <a:ea typeface="+mj-ea"/>
              </a:rPr>
              <a:t> 사용자 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en-US" altLang="ko-KR" dirty="0" err="1">
                <a:latin typeface="+mj-ea"/>
                <a:ea typeface="+mj-ea"/>
              </a:rPr>
              <a:t>userNo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가 장소명과 주소를 서버로 전송하여 </a:t>
            </a:r>
            <a:r>
              <a:rPr lang="ko-KR" altLang="en-US" dirty="0" err="1">
                <a:latin typeface="+mj-ea"/>
                <a:ea typeface="+mj-ea"/>
              </a:rPr>
              <a:t>즐겨찾기에</a:t>
            </a:r>
            <a:r>
              <a:rPr lang="ko-KR" altLang="en-US" dirty="0">
                <a:latin typeface="+mj-ea"/>
                <a:ea typeface="+mj-ea"/>
              </a:rPr>
              <a:t> 추가하고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 err="1">
                <a:latin typeface="+mj-ea"/>
                <a:ea typeface="+mj-ea"/>
              </a:rPr>
              <a:t>성공시</a:t>
            </a:r>
            <a:r>
              <a:rPr lang="ko-KR" altLang="en-US" dirty="0">
                <a:latin typeface="+mj-ea"/>
                <a:ea typeface="+mj-ea"/>
              </a:rPr>
              <a:t> 알림을 표시</a:t>
            </a:r>
            <a:endParaRPr lang="en-US" altLang="ko-KR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Group 2">
            <a:extLst>
              <a:ext uri="{FF2B5EF4-FFF2-40B4-BE49-F238E27FC236}">
                <a16:creationId xmlns:a16="http://schemas.microsoft.com/office/drawing/2014/main" id="{30B622F2-B651-9DF4-E25E-E7BB14356527}"/>
              </a:ext>
            </a:extLst>
          </p:cNvPr>
          <p:cNvGrpSpPr>
            <a:grpSpLocks/>
          </p:cNvGrpSpPr>
          <p:nvPr/>
        </p:nvGrpSpPr>
        <p:grpSpPr bwMode="auto">
          <a:xfrm>
            <a:off x="1028700" y="1028700"/>
            <a:ext cx="1130300" cy="1211263"/>
            <a:chOff x="0" y="0"/>
            <a:chExt cx="649019" cy="695814"/>
          </a:xfrm>
        </p:grpSpPr>
        <p:sp>
          <p:nvSpPr>
            <p:cNvPr id="18442" name="Freeform 3">
              <a:extLst>
                <a:ext uri="{FF2B5EF4-FFF2-40B4-BE49-F238E27FC236}">
                  <a16:creationId xmlns:a16="http://schemas.microsoft.com/office/drawing/2014/main" id="{F2320B67-8F2E-FE7E-6F97-5E4C16F5C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49019" cy="695814"/>
            </a:xfrm>
            <a:custGeom>
              <a:avLst/>
              <a:gdLst>
                <a:gd name="T0" fmla="*/ 0 w 649019"/>
                <a:gd name="T1" fmla="*/ 0 h 695814"/>
                <a:gd name="T2" fmla="*/ 649019 w 649019"/>
                <a:gd name="T3" fmla="*/ 0 h 695814"/>
                <a:gd name="T4" fmla="*/ 649019 w 649019"/>
                <a:gd name="T5" fmla="*/ 695814 h 695814"/>
                <a:gd name="T6" fmla="*/ 0 w 649019"/>
                <a:gd name="T7" fmla="*/ 695814 h 695814"/>
                <a:gd name="T8" fmla="*/ 0 w 649019"/>
                <a:gd name="T9" fmla="*/ 0 h 695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3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443" name="TextBox 4">
              <a:extLst>
                <a:ext uri="{FF2B5EF4-FFF2-40B4-BE49-F238E27FC236}">
                  <a16:creationId xmlns:a16="http://schemas.microsoft.com/office/drawing/2014/main" id="{367A4E4C-EE3F-F5BF-EBC8-957F8495F1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-114300"/>
              <a:ext cx="649019" cy="810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ts val="3900"/>
                </a:lnSpc>
              </a:pPr>
              <a:endParaRPr lang="ko-KR" altLang="ko-KR"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63CEB8FD-299E-08E0-B824-7C4555994DE5}"/>
              </a:ext>
            </a:extLst>
          </p:cNvPr>
          <p:cNvSpPr txBox="1"/>
          <p:nvPr/>
        </p:nvSpPr>
        <p:spPr>
          <a:xfrm>
            <a:off x="2543175" y="1077913"/>
            <a:ext cx="10029825" cy="88423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7788"/>
              </a:lnSpc>
            </a:pPr>
            <a:r>
              <a:rPr lang="ko-KR" altLang="en-US" sz="4600" b="1">
                <a:solidFill>
                  <a:srgbClr val="292929"/>
                </a:solidFill>
                <a:latin typeface="맑은 고딕" panose="020B0503020000020004" pitchFamily="50" charset="-127"/>
                <a:cs typeface="Open Sans Bold" charset="0"/>
                <a:sym typeface="Open Sans Bold" charset="0"/>
              </a:rPr>
              <a:t>서비스 소개 </a:t>
            </a:r>
            <a:r>
              <a:rPr lang="en-US" altLang="ko-KR" sz="4600" b="1">
                <a:solidFill>
                  <a:srgbClr val="292929"/>
                </a:solidFill>
                <a:latin typeface="맑은 고딕" panose="020B0503020000020004" pitchFamily="50" charset="-127"/>
                <a:cs typeface="Open Sans Bold" charset="0"/>
                <a:sym typeface="Open Sans Bold" charset="0"/>
              </a:rPr>
              <a:t>(</a:t>
            </a:r>
            <a:r>
              <a:rPr lang="ko-KR" altLang="en-US" sz="4600" b="1">
                <a:solidFill>
                  <a:srgbClr val="292929"/>
                </a:solidFill>
                <a:latin typeface="맑은 고딕" panose="020B0503020000020004" pitchFamily="50" charset="-127"/>
                <a:cs typeface="Open Sans Bold" charset="0"/>
                <a:sym typeface="Open Sans Bold" charset="0"/>
              </a:rPr>
              <a:t>즐겨찾기 페이지</a:t>
            </a:r>
            <a:r>
              <a:rPr lang="en-US" altLang="ko-KR" sz="4600" b="1">
                <a:solidFill>
                  <a:srgbClr val="292929"/>
                </a:solidFill>
                <a:latin typeface="맑은 고딕" panose="020B0503020000020004" pitchFamily="50" charset="-127"/>
                <a:cs typeface="Open Sans Bold" charset="0"/>
                <a:sym typeface="Open Sans Bold" charset="0"/>
              </a:rPr>
              <a:t>)</a:t>
            </a:r>
            <a:endParaRPr lang="en-US" altLang="ko-KR" sz="4600" b="1">
              <a:solidFill>
                <a:srgbClr val="292929"/>
              </a:solidFill>
              <a:cs typeface="Open Sans Bold" charset="0"/>
              <a:sym typeface="Open Sans Bold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F84AC9D-45BB-F40C-34DD-3180D3DDFF37}"/>
              </a:ext>
            </a:extLst>
          </p:cNvPr>
          <p:cNvSpPr txBox="1"/>
          <p:nvPr/>
        </p:nvSpPr>
        <p:spPr>
          <a:xfrm>
            <a:off x="1112838" y="1155700"/>
            <a:ext cx="962025" cy="7762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 eaLnBrk="1" fontAlgn="auto" hangingPunct="1">
              <a:lnSpc>
                <a:spcPts val="6688"/>
              </a:lnSpc>
              <a:spcAft>
                <a:spcPts val="0"/>
              </a:spcAft>
              <a:defRPr/>
            </a:pPr>
            <a:r>
              <a:rPr lang="en-US" altLang="ko-KR" sz="3957" b="1" dirty="0">
                <a:solidFill>
                  <a:srgbClr val="F6F5F5"/>
                </a:solidFill>
                <a:latin typeface="+mj-ea"/>
                <a:ea typeface="+mj-ea"/>
                <a:cs typeface="Open Sans Bold"/>
                <a:sym typeface="Open Sans Bold"/>
              </a:rPr>
              <a:t>04</a:t>
            </a:r>
          </a:p>
        </p:txBody>
      </p:sp>
      <p:pic>
        <p:nvPicPr>
          <p:cNvPr id="18437" name="그림 7" descr="텍스트, 스크린샷, 하늘, 소프트웨어이(가) 표시된 사진&#10;&#10;자동 생성된 설명">
            <a:extLst>
              <a:ext uri="{FF2B5EF4-FFF2-40B4-BE49-F238E27FC236}">
                <a16:creationId xmlns:a16="http://schemas.microsoft.com/office/drawing/2014/main" id="{6BFF20F1-EDE6-2500-5411-E0BB54C22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41588"/>
            <a:ext cx="10029825" cy="626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그림 10" descr="텍스트, 소프트웨어, 폰트, 컴퓨터 아이콘이(가) 표시된 사진&#10;&#10;자동 생성된 설명">
            <a:extLst>
              <a:ext uri="{FF2B5EF4-FFF2-40B4-BE49-F238E27FC236}">
                <a16:creationId xmlns:a16="http://schemas.microsoft.com/office/drawing/2014/main" id="{3E4CAF70-1F6D-126B-E237-6095BAB88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7048500"/>
            <a:ext cx="9653588" cy="310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93FB36-6BF8-2649-A043-97709275F7C9}"/>
              </a:ext>
            </a:extLst>
          </p:cNvPr>
          <p:cNvSpPr txBox="1"/>
          <p:nvPr/>
        </p:nvSpPr>
        <p:spPr>
          <a:xfrm>
            <a:off x="10880725" y="2147888"/>
            <a:ext cx="6651625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j-ea"/>
                <a:ea typeface="+mj-ea"/>
              </a:rPr>
              <a:t>이준희 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세션을 이용하여 즐겨찾기 페이지에 사용자 이름 전달</a:t>
            </a:r>
            <a:endParaRPr lang="en-US" altLang="ko-KR" dirty="0">
              <a:latin typeface="+mj-ea"/>
              <a:ea typeface="+mj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en-US" altLang="ko-KR" dirty="0" err="1">
                <a:latin typeface="+mj-ea"/>
                <a:ea typeface="+mj-ea"/>
              </a:rPr>
              <a:t>BootStrap</a:t>
            </a:r>
            <a:r>
              <a:rPr lang="ko-KR" altLang="en-US" dirty="0">
                <a:latin typeface="+mj-ea"/>
                <a:ea typeface="+mj-ea"/>
              </a:rPr>
              <a:t>을 이용하여 </a:t>
            </a:r>
            <a:r>
              <a:rPr lang="en-US" altLang="ko-KR" dirty="0">
                <a:latin typeface="+mj-ea"/>
                <a:ea typeface="+mj-ea"/>
              </a:rPr>
              <a:t>UI </a:t>
            </a:r>
            <a:r>
              <a:rPr lang="ko-KR" altLang="en-US" dirty="0">
                <a:latin typeface="+mj-ea"/>
                <a:ea typeface="+mj-ea"/>
              </a:rPr>
              <a:t>구성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dirty="0">
                <a:latin typeface="+mj-ea"/>
                <a:ea typeface="+mj-ea"/>
              </a:rPr>
              <a:t>즐겨찾기 개수가 많을 경우를 대비하여 </a:t>
            </a:r>
            <a:r>
              <a:rPr lang="en-US" altLang="ko-KR" dirty="0" err="1">
                <a:latin typeface="+mj-ea"/>
                <a:ea typeface="+mj-ea"/>
              </a:rPr>
              <a:t>UserService</a:t>
            </a:r>
            <a:r>
              <a:rPr lang="ko-KR" altLang="en-US" dirty="0">
                <a:latin typeface="+mj-ea"/>
                <a:ea typeface="+mj-ea"/>
              </a:rPr>
              <a:t>에 즐겨찾기 개수 확인 및 </a:t>
            </a:r>
            <a:r>
              <a:rPr lang="ko-KR" altLang="en-US" dirty="0" err="1">
                <a:latin typeface="+mj-ea"/>
                <a:ea typeface="+mj-ea"/>
              </a:rPr>
              <a:t>페이지네이션</a:t>
            </a:r>
            <a:r>
              <a:rPr lang="ko-KR" altLang="en-US" dirty="0">
                <a:latin typeface="+mj-ea"/>
                <a:ea typeface="+mj-ea"/>
              </a:rPr>
              <a:t> 기능 구현</a:t>
            </a:r>
          </a:p>
        </p:txBody>
      </p:sp>
      <p:pic>
        <p:nvPicPr>
          <p:cNvPr id="18440" name="그림 13" descr="스크린샷, 일렉트릭 블루, 디자인이(가) 표시된 사진&#10;&#10;자동 생성된 설명">
            <a:extLst>
              <a:ext uri="{FF2B5EF4-FFF2-40B4-BE49-F238E27FC236}">
                <a16:creationId xmlns:a16="http://schemas.microsoft.com/office/drawing/2014/main" id="{01A2D3F4-BFAD-E71A-024B-8454E0861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5067300"/>
            <a:ext cx="3529013" cy="169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868B3C-BC87-8EFE-78B5-00FC6B95925A}"/>
              </a:ext>
            </a:extLst>
          </p:cNvPr>
          <p:cNvSpPr txBox="1"/>
          <p:nvPr/>
        </p:nvSpPr>
        <p:spPr>
          <a:xfrm>
            <a:off x="10906125" y="3716338"/>
            <a:ext cx="5791200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j-ea"/>
                <a:ea typeface="+mj-ea"/>
              </a:rPr>
              <a:t>김민재 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en-US" altLang="ko-KR" dirty="0" err="1">
                <a:latin typeface="+mj-ea"/>
                <a:ea typeface="+mj-ea"/>
              </a:rPr>
              <a:t>FavoriteDao,FavoriteVo,FavoriteService</a:t>
            </a:r>
            <a:r>
              <a:rPr lang="en-US" altLang="ko-KR" dirty="0">
                <a:latin typeface="+mj-ea"/>
                <a:ea typeface="+mj-ea"/>
              </a:rPr>
              <a:t>,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>
                <a:latin typeface="+mj-ea"/>
                <a:ea typeface="+mj-ea"/>
              </a:rPr>
              <a:t>FavoriteController</a:t>
            </a:r>
            <a:r>
              <a:rPr lang="ko-KR" altLang="en-US" dirty="0">
                <a:latin typeface="+mj-ea"/>
                <a:ea typeface="+mj-ea"/>
              </a:rPr>
              <a:t>를 이용하여 </a:t>
            </a:r>
            <a:r>
              <a:rPr lang="en-US" altLang="ko-KR" dirty="0">
                <a:latin typeface="+mj-ea"/>
                <a:ea typeface="+mj-ea"/>
              </a:rPr>
              <a:t>DB</a:t>
            </a:r>
            <a:r>
              <a:rPr lang="ko-KR" altLang="en-US" dirty="0">
                <a:latin typeface="+mj-ea"/>
                <a:ea typeface="+mj-ea"/>
              </a:rPr>
              <a:t>에 저장된 정보를 불러오고 즐겨찾기 상세정보와  삭제 기능을 구현</a:t>
            </a:r>
            <a:endParaRPr lang="en-US" altLang="ko-KR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Group 2">
            <a:extLst>
              <a:ext uri="{FF2B5EF4-FFF2-40B4-BE49-F238E27FC236}">
                <a16:creationId xmlns:a16="http://schemas.microsoft.com/office/drawing/2014/main" id="{2FDCB9E3-A8FD-87F0-1AD5-6A803DACFDF4}"/>
              </a:ext>
            </a:extLst>
          </p:cNvPr>
          <p:cNvGrpSpPr>
            <a:grpSpLocks/>
          </p:cNvGrpSpPr>
          <p:nvPr/>
        </p:nvGrpSpPr>
        <p:grpSpPr bwMode="auto">
          <a:xfrm>
            <a:off x="1028700" y="1028700"/>
            <a:ext cx="1130300" cy="1211263"/>
            <a:chOff x="0" y="0"/>
            <a:chExt cx="649019" cy="695814"/>
          </a:xfrm>
        </p:grpSpPr>
        <p:sp>
          <p:nvSpPr>
            <p:cNvPr id="19466" name="Freeform 3">
              <a:extLst>
                <a:ext uri="{FF2B5EF4-FFF2-40B4-BE49-F238E27FC236}">
                  <a16:creationId xmlns:a16="http://schemas.microsoft.com/office/drawing/2014/main" id="{E3D022C3-DEE9-AF0E-2DB5-6B483483F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49019" cy="695814"/>
            </a:xfrm>
            <a:custGeom>
              <a:avLst/>
              <a:gdLst>
                <a:gd name="T0" fmla="*/ 0 w 649019"/>
                <a:gd name="T1" fmla="*/ 0 h 695814"/>
                <a:gd name="T2" fmla="*/ 649019 w 649019"/>
                <a:gd name="T3" fmla="*/ 0 h 695814"/>
                <a:gd name="T4" fmla="*/ 649019 w 649019"/>
                <a:gd name="T5" fmla="*/ 695814 h 695814"/>
                <a:gd name="T6" fmla="*/ 0 w 649019"/>
                <a:gd name="T7" fmla="*/ 695814 h 695814"/>
                <a:gd name="T8" fmla="*/ 0 w 649019"/>
                <a:gd name="T9" fmla="*/ 0 h 695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3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467" name="TextBox 4">
              <a:extLst>
                <a:ext uri="{FF2B5EF4-FFF2-40B4-BE49-F238E27FC236}">
                  <a16:creationId xmlns:a16="http://schemas.microsoft.com/office/drawing/2014/main" id="{73EA09CD-51BB-52E3-6764-3A4F64EB3B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-114300"/>
              <a:ext cx="649019" cy="810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ts val="3900"/>
                </a:lnSpc>
              </a:pPr>
              <a:endParaRPr lang="ko-KR" altLang="ko-KR"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BA0D5141-B02A-F5C3-57D3-41F07233F73B}"/>
              </a:ext>
            </a:extLst>
          </p:cNvPr>
          <p:cNvSpPr txBox="1"/>
          <p:nvPr/>
        </p:nvSpPr>
        <p:spPr>
          <a:xfrm>
            <a:off x="2543175" y="1077913"/>
            <a:ext cx="10029825" cy="88423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7788"/>
              </a:lnSpc>
            </a:pPr>
            <a:r>
              <a:rPr lang="ko-KR" altLang="en-US" sz="4600" b="1">
                <a:solidFill>
                  <a:srgbClr val="292929"/>
                </a:solidFill>
                <a:latin typeface="맑은 고딕" panose="020B0503020000020004" pitchFamily="50" charset="-127"/>
                <a:cs typeface="Open Sans Bold" charset="0"/>
                <a:sym typeface="Open Sans Bold" charset="0"/>
              </a:rPr>
              <a:t>서비스 소개</a:t>
            </a:r>
            <a:endParaRPr lang="ko-KR" altLang="en-US" sz="4600" b="1">
              <a:solidFill>
                <a:srgbClr val="292929"/>
              </a:solidFill>
              <a:cs typeface="Open Sans Bold" charset="0"/>
              <a:sym typeface="Open Sans Bold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6932ADC-593A-8DF6-B086-FEA6BD0CE923}"/>
              </a:ext>
            </a:extLst>
          </p:cNvPr>
          <p:cNvSpPr txBox="1"/>
          <p:nvPr/>
        </p:nvSpPr>
        <p:spPr>
          <a:xfrm>
            <a:off x="1112838" y="1155700"/>
            <a:ext cx="962025" cy="7762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 eaLnBrk="1" fontAlgn="auto" hangingPunct="1">
              <a:lnSpc>
                <a:spcPts val="6688"/>
              </a:lnSpc>
              <a:spcAft>
                <a:spcPts val="0"/>
              </a:spcAft>
              <a:defRPr/>
            </a:pPr>
            <a:r>
              <a:rPr lang="en-US" altLang="ko-KR" sz="3957" b="1" dirty="0">
                <a:solidFill>
                  <a:srgbClr val="F6F5F5"/>
                </a:solidFill>
                <a:latin typeface="+mj-ea"/>
                <a:ea typeface="+mj-ea"/>
                <a:cs typeface="Open Sans Bold"/>
                <a:sym typeface="Open Sans Bold"/>
              </a:rPr>
              <a:t>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C69A5-0B1D-BB0A-F12A-9A058EEF605C}"/>
              </a:ext>
            </a:extLst>
          </p:cNvPr>
          <p:cNvSpPr txBox="1"/>
          <p:nvPr/>
        </p:nvSpPr>
        <p:spPr>
          <a:xfrm>
            <a:off x="10744200" y="1779588"/>
            <a:ext cx="5791200" cy="9223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j-ea"/>
                <a:ea typeface="+mj-ea"/>
              </a:rPr>
              <a:t>김민재 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en-US" altLang="ko-KR" dirty="0" err="1">
                <a:latin typeface="+mj-ea"/>
                <a:ea typeface="+mj-ea"/>
              </a:rPr>
              <a:t>FavoriteDao,FavoriteVo,FavoriteService</a:t>
            </a:r>
            <a:r>
              <a:rPr lang="en-US" altLang="ko-KR" dirty="0">
                <a:latin typeface="+mj-ea"/>
                <a:ea typeface="+mj-ea"/>
              </a:rPr>
              <a:t>,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>
                <a:latin typeface="+mj-ea"/>
                <a:ea typeface="+mj-ea"/>
              </a:rPr>
              <a:t>FavoriteController</a:t>
            </a:r>
            <a:r>
              <a:rPr lang="ko-KR" altLang="en-US" dirty="0">
                <a:latin typeface="+mj-ea"/>
                <a:ea typeface="+mj-ea"/>
              </a:rPr>
              <a:t>를 이용하여 </a:t>
            </a:r>
            <a:r>
              <a:rPr lang="en-US" altLang="ko-KR" dirty="0">
                <a:latin typeface="+mj-ea"/>
                <a:ea typeface="+mj-ea"/>
              </a:rPr>
              <a:t>DB</a:t>
            </a:r>
            <a:r>
              <a:rPr lang="ko-KR" altLang="en-US" dirty="0">
                <a:latin typeface="+mj-ea"/>
                <a:ea typeface="+mj-ea"/>
              </a:rPr>
              <a:t>에 저장된 정보를 불러오고 즐겨찾기 상세정보와  삭제 기능을 구현</a:t>
            </a:r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19462" name="그림 3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4DFA7FA3-1246-019D-F80E-2362713BF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620963"/>
            <a:ext cx="9525000" cy="630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3" name="그림 34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5346963F-2398-4C68-5E2A-758EC81C3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00" y="4438650"/>
            <a:ext cx="4000500" cy="125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4" name="그림 36" descr="텍스트, 스크린샷, 의류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07358BD4-8577-09EC-4063-42A021925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913" y="2716213"/>
            <a:ext cx="8943975" cy="618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5" name="그림 38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8188B078-1A69-642C-17F6-9792ED3B2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400" y="3848100"/>
            <a:ext cx="7202488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0" name="Group 2">
            <a:extLst>
              <a:ext uri="{FF2B5EF4-FFF2-40B4-BE49-F238E27FC236}">
                <a16:creationId xmlns:a16="http://schemas.microsoft.com/office/drawing/2014/main" id="{4A884CFE-07F3-385C-C18C-FEBAB9428946}"/>
              </a:ext>
            </a:extLst>
          </p:cNvPr>
          <p:cNvGrpSpPr>
            <a:grpSpLocks/>
          </p:cNvGrpSpPr>
          <p:nvPr/>
        </p:nvGrpSpPr>
        <p:grpSpPr bwMode="auto">
          <a:xfrm>
            <a:off x="1028700" y="1028700"/>
            <a:ext cx="1130300" cy="1211263"/>
            <a:chOff x="0" y="0"/>
            <a:chExt cx="649019" cy="695814"/>
          </a:xfrm>
        </p:grpSpPr>
        <p:sp>
          <p:nvSpPr>
            <p:cNvPr id="22534" name="Freeform 3">
              <a:extLst>
                <a:ext uri="{FF2B5EF4-FFF2-40B4-BE49-F238E27FC236}">
                  <a16:creationId xmlns:a16="http://schemas.microsoft.com/office/drawing/2014/main" id="{F1D988B3-970F-9274-F644-E7830702C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49019" cy="695814"/>
            </a:xfrm>
            <a:custGeom>
              <a:avLst/>
              <a:gdLst>
                <a:gd name="T0" fmla="*/ 0 w 649019"/>
                <a:gd name="T1" fmla="*/ 0 h 695814"/>
                <a:gd name="T2" fmla="*/ 649019 w 649019"/>
                <a:gd name="T3" fmla="*/ 0 h 695814"/>
                <a:gd name="T4" fmla="*/ 649019 w 649019"/>
                <a:gd name="T5" fmla="*/ 695814 h 695814"/>
                <a:gd name="T6" fmla="*/ 0 w 649019"/>
                <a:gd name="T7" fmla="*/ 695814 h 695814"/>
                <a:gd name="T8" fmla="*/ 0 w 649019"/>
                <a:gd name="T9" fmla="*/ 0 h 695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3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535" name="TextBox 4">
              <a:extLst>
                <a:ext uri="{FF2B5EF4-FFF2-40B4-BE49-F238E27FC236}">
                  <a16:creationId xmlns:a16="http://schemas.microsoft.com/office/drawing/2014/main" id="{5871CDD6-9F33-5D62-4EA3-61BE13C3CF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-114300"/>
              <a:ext cx="649019" cy="810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ts val="3900"/>
                </a:lnSpc>
              </a:pPr>
              <a:endParaRPr lang="ko-KR" altLang="ko-KR"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86CFF154-A397-1702-3A34-17800AD37BD9}"/>
              </a:ext>
            </a:extLst>
          </p:cNvPr>
          <p:cNvSpPr txBox="1"/>
          <p:nvPr/>
        </p:nvSpPr>
        <p:spPr>
          <a:xfrm>
            <a:off x="2543175" y="1077913"/>
            <a:ext cx="6351588" cy="90328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7788"/>
              </a:lnSpc>
            </a:pPr>
            <a:r>
              <a:rPr lang="ko-KR" altLang="en-US" sz="4600" b="1">
                <a:solidFill>
                  <a:srgbClr val="292929"/>
                </a:solidFill>
                <a:latin typeface="맑은 고딕" panose="020B0503020000020004" pitchFamily="50" charset="-127"/>
                <a:cs typeface="Open Sans Bold" charset="0"/>
                <a:sym typeface="Open Sans Bold" charset="0"/>
              </a:rPr>
              <a:t>시연 영상</a:t>
            </a:r>
            <a:endParaRPr lang="ko-KR" altLang="en-US" sz="4600" b="1">
              <a:solidFill>
                <a:srgbClr val="292929"/>
              </a:solidFill>
              <a:cs typeface="Open Sans Bold" charset="0"/>
              <a:sym typeface="Open Sans Bold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6A272D3-F226-0CD5-0486-385EE48E8147}"/>
              </a:ext>
            </a:extLst>
          </p:cNvPr>
          <p:cNvSpPr txBox="1"/>
          <p:nvPr/>
        </p:nvSpPr>
        <p:spPr>
          <a:xfrm>
            <a:off x="1112838" y="1155700"/>
            <a:ext cx="962025" cy="7762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 eaLnBrk="1" fontAlgn="auto" hangingPunct="1">
              <a:lnSpc>
                <a:spcPts val="6688"/>
              </a:lnSpc>
              <a:spcAft>
                <a:spcPts val="0"/>
              </a:spcAft>
              <a:defRPr/>
            </a:pPr>
            <a:r>
              <a:rPr lang="en-US" sz="3957" b="1" dirty="0">
                <a:solidFill>
                  <a:srgbClr val="F6F5F5"/>
                </a:solidFill>
                <a:latin typeface="+mj-ea"/>
                <a:ea typeface="+mj-ea"/>
                <a:cs typeface="Open Sans Bold"/>
                <a:sym typeface="Open Sans Bold"/>
              </a:rPr>
              <a:t>05</a:t>
            </a:r>
          </a:p>
        </p:txBody>
      </p:sp>
      <p:pic>
        <p:nvPicPr>
          <p:cNvPr id="7" name="Travel Picker - Chrome 2025-01-20 11-29-59">
            <a:hlinkClick r:id="" action="ppaction://media"/>
            <a:extLst>
              <a:ext uri="{FF2B5EF4-FFF2-40B4-BE49-F238E27FC236}">
                <a16:creationId xmlns:a16="http://schemas.microsoft.com/office/drawing/2014/main" id="{ED9257EE-5BE1-DA33-263B-751A03E08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2179638"/>
            <a:ext cx="13306425" cy="748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4" name="Group 2">
            <a:extLst>
              <a:ext uri="{FF2B5EF4-FFF2-40B4-BE49-F238E27FC236}">
                <a16:creationId xmlns:a16="http://schemas.microsoft.com/office/drawing/2014/main" id="{FCBD0C25-6BA8-A718-07AA-24B4AD2EE050}"/>
              </a:ext>
            </a:extLst>
          </p:cNvPr>
          <p:cNvGrpSpPr>
            <a:grpSpLocks/>
          </p:cNvGrpSpPr>
          <p:nvPr/>
        </p:nvGrpSpPr>
        <p:grpSpPr bwMode="auto">
          <a:xfrm>
            <a:off x="1028700" y="1028700"/>
            <a:ext cx="1130300" cy="1211263"/>
            <a:chOff x="0" y="0"/>
            <a:chExt cx="649019" cy="695814"/>
          </a:xfrm>
        </p:grpSpPr>
        <p:sp>
          <p:nvSpPr>
            <p:cNvPr id="23576" name="Freeform 3">
              <a:extLst>
                <a:ext uri="{FF2B5EF4-FFF2-40B4-BE49-F238E27FC236}">
                  <a16:creationId xmlns:a16="http://schemas.microsoft.com/office/drawing/2014/main" id="{17C6BA85-B673-90B9-29B4-414161EBDC9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49019" cy="695814"/>
            </a:xfrm>
            <a:custGeom>
              <a:avLst/>
              <a:gdLst>
                <a:gd name="T0" fmla="*/ 0 w 649019"/>
                <a:gd name="T1" fmla="*/ 0 h 695814"/>
                <a:gd name="T2" fmla="*/ 649019 w 649019"/>
                <a:gd name="T3" fmla="*/ 0 h 695814"/>
                <a:gd name="T4" fmla="*/ 649019 w 649019"/>
                <a:gd name="T5" fmla="*/ 695814 h 695814"/>
                <a:gd name="T6" fmla="*/ 0 w 649019"/>
                <a:gd name="T7" fmla="*/ 695814 h 695814"/>
                <a:gd name="T8" fmla="*/ 0 w 649019"/>
                <a:gd name="T9" fmla="*/ 0 h 695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3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577" name="TextBox 4">
              <a:extLst>
                <a:ext uri="{FF2B5EF4-FFF2-40B4-BE49-F238E27FC236}">
                  <a16:creationId xmlns:a16="http://schemas.microsoft.com/office/drawing/2014/main" id="{20F77F5D-1ECB-266E-6A52-37A44C59FD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-114300"/>
              <a:ext cx="649019" cy="810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ts val="3900"/>
                </a:lnSpc>
              </a:pPr>
              <a:endParaRPr lang="ko-KR" altLang="ko-KR"/>
            </a:p>
          </p:txBody>
        </p:sp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C66938F1-7DC8-EC0D-2D62-D38912E6960F}"/>
              </a:ext>
            </a:extLst>
          </p:cNvPr>
          <p:cNvSpPr txBox="1"/>
          <p:nvPr/>
        </p:nvSpPr>
        <p:spPr>
          <a:xfrm>
            <a:off x="2543175" y="1077913"/>
            <a:ext cx="6351588" cy="90328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7788"/>
              </a:lnSpc>
            </a:pPr>
            <a:r>
              <a:rPr lang="ko-KR" altLang="en-US" sz="4600" b="1">
                <a:solidFill>
                  <a:srgbClr val="292929"/>
                </a:solidFill>
                <a:latin typeface="맑은 고딕" panose="020B0503020000020004" pitchFamily="50" charset="-127"/>
                <a:cs typeface="Open Sans Bold" charset="0"/>
                <a:sym typeface="Open Sans Bold" charset="0"/>
              </a:rPr>
              <a:t>발전 과제</a:t>
            </a:r>
            <a:endParaRPr lang="ko-KR" altLang="en-US" sz="4600" b="1">
              <a:solidFill>
                <a:srgbClr val="292929"/>
              </a:solidFill>
              <a:cs typeface="Open Sans Bold" charset="0"/>
              <a:sym typeface="Open Sans Bold" charset="0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BD2F1E88-638B-C525-6ACA-F32F43C67199}"/>
              </a:ext>
            </a:extLst>
          </p:cNvPr>
          <p:cNvSpPr txBox="1"/>
          <p:nvPr/>
        </p:nvSpPr>
        <p:spPr>
          <a:xfrm>
            <a:off x="1112838" y="1155700"/>
            <a:ext cx="962025" cy="7762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 eaLnBrk="1" fontAlgn="auto" hangingPunct="1">
              <a:lnSpc>
                <a:spcPts val="6688"/>
              </a:lnSpc>
              <a:spcAft>
                <a:spcPts val="0"/>
              </a:spcAft>
              <a:defRPr/>
            </a:pPr>
            <a:r>
              <a:rPr lang="en-US" sz="3957" b="1" dirty="0">
                <a:solidFill>
                  <a:srgbClr val="F7F2EC"/>
                </a:solidFill>
                <a:latin typeface="+mj-ea"/>
                <a:ea typeface="+mj-ea"/>
                <a:cs typeface="Open Sans Bold"/>
                <a:sym typeface="Open Sans Bold"/>
              </a:rPr>
              <a:t>06</a:t>
            </a:r>
          </a:p>
        </p:txBody>
      </p:sp>
      <p:grpSp>
        <p:nvGrpSpPr>
          <p:cNvPr id="23557" name="Group 5">
            <a:extLst>
              <a:ext uri="{FF2B5EF4-FFF2-40B4-BE49-F238E27FC236}">
                <a16:creationId xmlns:a16="http://schemas.microsoft.com/office/drawing/2014/main" id="{76DEF233-0A29-5175-7AF4-C04948E703D7}"/>
              </a:ext>
            </a:extLst>
          </p:cNvPr>
          <p:cNvGrpSpPr>
            <a:grpSpLocks/>
          </p:cNvGrpSpPr>
          <p:nvPr/>
        </p:nvGrpSpPr>
        <p:grpSpPr bwMode="auto">
          <a:xfrm>
            <a:off x="12217400" y="0"/>
            <a:ext cx="6070600" cy="10287000"/>
            <a:chOff x="0" y="0"/>
            <a:chExt cx="940540" cy="1593725"/>
          </a:xfrm>
        </p:grpSpPr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82B23937-CC49-6307-557F-79901ED62AD1}"/>
                </a:ext>
              </a:extLst>
            </p:cNvPr>
            <p:cNvSpPr/>
            <p:nvPr/>
          </p:nvSpPr>
          <p:spPr>
            <a:xfrm>
              <a:off x="0" y="0"/>
              <a:ext cx="940540" cy="1593725"/>
            </a:xfrm>
            <a:custGeom>
              <a:avLst/>
              <a:gdLst/>
              <a:ahLst/>
              <a:cxnLst/>
              <a:rect l="l" t="t" r="r" b="b"/>
              <a:pathLst>
                <a:path w="940540" h="1593725">
                  <a:moveTo>
                    <a:pt x="0" y="0"/>
                  </a:moveTo>
                  <a:lnTo>
                    <a:pt x="940540" y="0"/>
                  </a:lnTo>
                  <a:lnTo>
                    <a:pt x="94054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3"/>
              <a:stretch>
                <a:fillRect l="-77165" r="-77165"/>
              </a:stretch>
            </a:blipFill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+mn-lt"/>
              </a:endParaRPr>
            </a:p>
          </p:txBody>
        </p:sp>
      </p:grpSp>
      <p:sp>
        <p:nvSpPr>
          <p:cNvPr id="23558" name="Freeform 7">
            <a:extLst>
              <a:ext uri="{FF2B5EF4-FFF2-40B4-BE49-F238E27FC236}">
                <a16:creationId xmlns:a16="http://schemas.microsoft.com/office/drawing/2014/main" id="{3A37BF34-5E84-6FB9-42FF-C6AB7B41903E}"/>
              </a:ext>
            </a:extLst>
          </p:cNvPr>
          <p:cNvSpPr>
            <a:spLocks/>
          </p:cNvSpPr>
          <p:nvPr/>
        </p:nvSpPr>
        <p:spPr bwMode="auto">
          <a:xfrm>
            <a:off x="960438" y="3278188"/>
            <a:ext cx="2057400" cy="2135187"/>
          </a:xfrm>
          <a:custGeom>
            <a:avLst/>
            <a:gdLst>
              <a:gd name="T0" fmla="*/ 0 w 2097749"/>
              <a:gd name="T1" fmla="*/ 0 h 2095127"/>
              <a:gd name="T2" fmla="*/ 2097749 w 2097749"/>
              <a:gd name="T3" fmla="*/ 0 h 2095127"/>
              <a:gd name="T4" fmla="*/ 2097749 w 2097749"/>
              <a:gd name="T5" fmla="*/ 2095128 h 2095127"/>
              <a:gd name="T6" fmla="*/ 0 w 2097749"/>
              <a:gd name="T7" fmla="*/ 2095128 h 2095127"/>
              <a:gd name="T8" fmla="*/ 0 w 2097749"/>
              <a:gd name="T9" fmla="*/ 0 h 2095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7749" h="2095127">
                <a:moveTo>
                  <a:pt x="0" y="0"/>
                </a:moveTo>
                <a:lnTo>
                  <a:pt x="2097749" y="0"/>
                </a:lnTo>
                <a:lnTo>
                  <a:pt x="2097749" y="2095128"/>
                </a:lnTo>
                <a:lnTo>
                  <a:pt x="0" y="209512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33000"/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23559" name="Group 8">
            <a:extLst>
              <a:ext uri="{FF2B5EF4-FFF2-40B4-BE49-F238E27FC236}">
                <a16:creationId xmlns:a16="http://schemas.microsoft.com/office/drawing/2014/main" id="{4F26D35C-9B3C-F623-73B8-14B2DB6372E2}"/>
              </a:ext>
            </a:extLst>
          </p:cNvPr>
          <p:cNvGrpSpPr>
            <a:grpSpLocks/>
          </p:cNvGrpSpPr>
          <p:nvPr/>
        </p:nvGrpSpPr>
        <p:grpSpPr bwMode="auto">
          <a:xfrm>
            <a:off x="1055688" y="3332163"/>
            <a:ext cx="1735137" cy="1887537"/>
            <a:chOff x="0" y="-38100"/>
            <a:chExt cx="812800" cy="850900"/>
          </a:xfrm>
        </p:grpSpPr>
        <p:sp>
          <p:nvSpPr>
            <p:cNvPr id="23571" name="Freeform 9">
              <a:extLst>
                <a:ext uri="{FF2B5EF4-FFF2-40B4-BE49-F238E27FC236}">
                  <a16:creationId xmlns:a16="http://schemas.microsoft.com/office/drawing/2014/main" id="{57708A0A-539E-A90E-BEA0-6DAFF5AB7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12800" cy="812800"/>
            </a:xfrm>
            <a:custGeom>
              <a:avLst/>
              <a:gdLst>
                <a:gd name="T0" fmla="*/ 406400 w 812800"/>
                <a:gd name="T1" fmla="*/ 0 h 812800"/>
                <a:gd name="T2" fmla="*/ 0 w 812800"/>
                <a:gd name="T3" fmla="*/ 406400 h 812800"/>
                <a:gd name="T4" fmla="*/ 406400 w 812800"/>
                <a:gd name="T5" fmla="*/ 812800 h 812800"/>
                <a:gd name="T6" fmla="*/ 812800 w 812800"/>
                <a:gd name="T7" fmla="*/ 406400 h 812800"/>
                <a:gd name="T8" fmla="*/ 406400 w 812800"/>
                <a:gd name="T9" fmla="*/ 0 h 8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sq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572" name="TextBox 10">
              <a:extLst>
                <a:ext uri="{FF2B5EF4-FFF2-40B4-BE49-F238E27FC236}">
                  <a16:creationId xmlns:a16="http://schemas.microsoft.com/office/drawing/2014/main" id="{FECCF1AB-8B01-CD86-52DC-7F099C0DC6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" y="-38100"/>
              <a:ext cx="660400" cy="774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ts val="3900"/>
                </a:lnSpc>
              </a:pPr>
              <a:endParaRPr lang="ko-KR" altLang="ko-KR"/>
            </a:p>
          </p:txBody>
        </p:sp>
      </p:grpSp>
      <p:sp>
        <p:nvSpPr>
          <p:cNvPr id="23560" name="Freeform 11">
            <a:extLst>
              <a:ext uri="{FF2B5EF4-FFF2-40B4-BE49-F238E27FC236}">
                <a16:creationId xmlns:a16="http://schemas.microsoft.com/office/drawing/2014/main" id="{22AD5703-2C3A-40A1-028C-A94EEA2BB8ED}"/>
              </a:ext>
            </a:extLst>
          </p:cNvPr>
          <p:cNvSpPr>
            <a:spLocks/>
          </p:cNvSpPr>
          <p:nvPr/>
        </p:nvSpPr>
        <p:spPr bwMode="auto">
          <a:xfrm>
            <a:off x="914400" y="6324600"/>
            <a:ext cx="2097088" cy="2095500"/>
          </a:xfrm>
          <a:custGeom>
            <a:avLst/>
            <a:gdLst>
              <a:gd name="T0" fmla="*/ 0 w 2097749"/>
              <a:gd name="T1" fmla="*/ 0 h 2095127"/>
              <a:gd name="T2" fmla="*/ 2097749 w 2097749"/>
              <a:gd name="T3" fmla="*/ 0 h 2095127"/>
              <a:gd name="T4" fmla="*/ 2097749 w 2097749"/>
              <a:gd name="T5" fmla="*/ 2095127 h 2095127"/>
              <a:gd name="T6" fmla="*/ 0 w 2097749"/>
              <a:gd name="T7" fmla="*/ 2095127 h 2095127"/>
              <a:gd name="T8" fmla="*/ 0 w 2097749"/>
              <a:gd name="T9" fmla="*/ 0 h 2095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7749" h="2095127">
                <a:moveTo>
                  <a:pt x="0" y="0"/>
                </a:moveTo>
                <a:lnTo>
                  <a:pt x="2097749" y="0"/>
                </a:lnTo>
                <a:lnTo>
                  <a:pt x="2097749" y="2095127"/>
                </a:lnTo>
                <a:lnTo>
                  <a:pt x="0" y="2095127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33000"/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23561" name="Group 12">
            <a:extLst>
              <a:ext uri="{FF2B5EF4-FFF2-40B4-BE49-F238E27FC236}">
                <a16:creationId xmlns:a16="http://schemas.microsoft.com/office/drawing/2014/main" id="{32EE6CE6-FE9A-3386-2FA7-0B072A7D8E63}"/>
              </a:ext>
            </a:extLst>
          </p:cNvPr>
          <p:cNvGrpSpPr>
            <a:grpSpLocks/>
          </p:cNvGrpSpPr>
          <p:nvPr/>
        </p:nvGrpSpPr>
        <p:grpSpPr bwMode="auto">
          <a:xfrm>
            <a:off x="1077913" y="6488113"/>
            <a:ext cx="1770062" cy="1768475"/>
            <a:chOff x="0" y="0"/>
            <a:chExt cx="812800" cy="812800"/>
          </a:xfrm>
        </p:grpSpPr>
        <p:sp>
          <p:nvSpPr>
            <p:cNvPr id="23569" name="Freeform 13">
              <a:extLst>
                <a:ext uri="{FF2B5EF4-FFF2-40B4-BE49-F238E27FC236}">
                  <a16:creationId xmlns:a16="http://schemas.microsoft.com/office/drawing/2014/main" id="{3F06D384-30A7-21DC-8609-DA8EC6C30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12800" cy="812800"/>
            </a:xfrm>
            <a:custGeom>
              <a:avLst/>
              <a:gdLst>
                <a:gd name="T0" fmla="*/ 406400 w 812800"/>
                <a:gd name="T1" fmla="*/ 0 h 812800"/>
                <a:gd name="T2" fmla="*/ 0 w 812800"/>
                <a:gd name="T3" fmla="*/ 406400 h 812800"/>
                <a:gd name="T4" fmla="*/ 406400 w 812800"/>
                <a:gd name="T5" fmla="*/ 812800 h 812800"/>
                <a:gd name="T6" fmla="*/ 812800 w 812800"/>
                <a:gd name="T7" fmla="*/ 406400 h 812800"/>
                <a:gd name="T8" fmla="*/ 406400 w 812800"/>
                <a:gd name="T9" fmla="*/ 0 h 8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sq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570" name="TextBox 14">
              <a:extLst>
                <a:ext uri="{FF2B5EF4-FFF2-40B4-BE49-F238E27FC236}">
                  <a16:creationId xmlns:a16="http://schemas.microsoft.com/office/drawing/2014/main" id="{E3448AED-2057-95EF-FEE2-EE7188AD65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" y="-38100"/>
              <a:ext cx="660400" cy="774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ts val="3900"/>
                </a:lnSpc>
              </a:pPr>
              <a:endParaRPr lang="ko-KR" altLang="ko-KR"/>
            </a:p>
          </p:txBody>
        </p:sp>
      </p:grpSp>
      <p:sp>
        <p:nvSpPr>
          <p:cNvPr id="23562" name="TextBox 18">
            <a:extLst>
              <a:ext uri="{FF2B5EF4-FFF2-40B4-BE49-F238E27FC236}">
                <a16:creationId xmlns:a16="http://schemas.microsoft.com/office/drawing/2014/main" id="{ABEA233A-E7BE-459A-A207-F048D2FB34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6125" y="4075113"/>
            <a:ext cx="7972425" cy="83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3363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rgbClr val="292929"/>
                </a:solidFill>
                <a:latin typeface="Open Sans" panose="020B0606030504020204" pitchFamily="34" charset="0"/>
                <a:ea typeface="굴림" panose="020B0600000101010101" pitchFamily="50" charset="-127"/>
                <a:sym typeface="Open Sans" panose="020B0606030504020204" pitchFamily="34" charset="0"/>
              </a:rPr>
              <a:t>여행 스타일에 어울리는 숙소 추천</a:t>
            </a:r>
            <a:endParaRPr lang="en-US" altLang="ko-KR" sz="2400">
              <a:solidFill>
                <a:srgbClr val="292929"/>
              </a:solidFill>
              <a:latin typeface="Open Sans" panose="020B0606030504020204" pitchFamily="34" charset="0"/>
              <a:ea typeface="굴림" panose="020B0600000101010101" pitchFamily="50" charset="-127"/>
              <a:sym typeface="Open Sans" panose="020B0606030504020204" pitchFamily="34" charset="0"/>
            </a:endParaRPr>
          </a:p>
          <a:p>
            <a:pPr eaLnBrk="1" hangingPunct="1">
              <a:lnSpc>
                <a:spcPts val="3363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rgbClr val="292929"/>
                </a:solidFill>
                <a:latin typeface="Open Sans" panose="020B0606030504020204" pitchFamily="34" charset="0"/>
                <a:ea typeface="굴림" panose="020B0600000101010101" pitchFamily="50" charset="-127"/>
                <a:sym typeface="Open Sans" panose="020B0606030504020204" pitchFamily="34" charset="0"/>
              </a:rPr>
              <a:t>동선에 맞게 가까운 숙소 추천</a:t>
            </a:r>
          </a:p>
        </p:txBody>
      </p:sp>
      <p:sp>
        <p:nvSpPr>
          <p:cNvPr id="45" name="TextBox 21">
            <a:extLst>
              <a:ext uri="{FF2B5EF4-FFF2-40B4-BE49-F238E27FC236}">
                <a16:creationId xmlns:a16="http://schemas.microsoft.com/office/drawing/2014/main" id="{42CF56A4-6F7F-D464-B636-F599B68CF14B}"/>
              </a:ext>
            </a:extLst>
          </p:cNvPr>
          <p:cNvSpPr txBox="1"/>
          <p:nvPr/>
        </p:nvSpPr>
        <p:spPr>
          <a:xfrm>
            <a:off x="3163888" y="6443663"/>
            <a:ext cx="5013325" cy="6350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5625"/>
              </a:lnSpc>
            </a:pPr>
            <a:r>
              <a:rPr lang="ko-KR" altLang="en-US" sz="3300" b="1">
                <a:solidFill>
                  <a:srgbClr val="000000"/>
                </a:solidFill>
                <a:latin typeface="맑은 고딕" panose="020B0503020000020004" pitchFamily="50" charset="-127"/>
                <a:cs typeface="Open Sans Bold" charset="0"/>
                <a:sym typeface="Open Sans Bold" charset="0"/>
              </a:rPr>
              <a:t>계절에 따른 여행지 추천</a:t>
            </a:r>
            <a:endParaRPr lang="ko-KR" altLang="en-US" sz="3300" b="1">
              <a:solidFill>
                <a:srgbClr val="000000"/>
              </a:solidFill>
              <a:cs typeface="Open Sans Bold" charset="0"/>
              <a:sym typeface="Open Sans Bold" charset="0"/>
            </a:endParaRPr>
          </a:p>
        </p:txBody>
      </p:sp>
      <p:sp>
        <p:nvSpPr>
          <p:cNvPr id="46" name="TextBox 22">
            <a:extLst>
              <a:ext uri="{FF2B5EF4-FFF2-40B4-BE49-F238E27FC236}">
                <a16:creationId xmlns:a16="http://schemas.microsoft.com/office/drawing/2014/main" id="{1AF8A18E-8908-436D-795C-8E2702C02FF1}"/>
              </a:ext>
            </a:extLst>
          </p:cNvPr>
          <p:cNvSpPr txBox="1"/>
          <p:nvPr/>
        </p:nvSpPr>
        <p:spPr>
          <a:xfrm>
            <a:off x="3316288" y="3248025"/>
            <a:ext cx="6335712" cy="64135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5625"/>
              </a:lnSpc>
            </a:pPr>
            <a:r>
              <a:rPr lang="ko-KR" altLang="en-US" sz="3300" b="1">
                <a:solidFill>
                  <a:srgbClr val="000000"/>
                </a:solidFill>
                <a:latin typeface="맑은 고딕" panose="020B0503020000020004" pitchFamily="50" charset="-127"/>
                <a:cs typeface="Open Sans Bold" charset="0"/>
                <a:sym typeface="Open Sans Bold" charset="0"/>
              </a:rPr>
              <a:t>맞춤형 숙소 매칭</a:t>
            </a:r>
            <a:endParaRPr lang="ko-KR" altLang="en-US" sz="3300" b="1">
              <a:solidFill>
                <a:srgbClr val="000000"/>
              </a:solidFill>
              <a:cs typeface="Open Sans Bold" charset="0"/>
              <a:sym typeface="Open Sans Bold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A186A7-108E-356E-00C8-A9284AEFCC33}"/>
              </a:ext>
            </a:extLst>
          </p:cNvPr>
          <p:cNvSpPr txBox="1"/>
          <p:nvPr/>
        </p:nvSpPr>
        <p:spPr>
          <a:xfrm>
            <a:off x="1592263" y="3760788"/>
            <a:ext cx="820737" cy="11699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0" dirty="0">
                <a:latin typeface="+mj-ea"/>
                <a:ea typeface="+mj-ea"/>
              </a:rPr>
              <a:t>1</a:t>
            </a:r>
            <a:endParaRPr lang="ko-KR" altLang="en-US" sz="7000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42464B-DB95-303D-9B5B-75435A3C50DC}"/>
              </a:ext>
            </a:extLst>
          </p:cNvPr>
          <p:cNvSpPr txBox="1"/>
          <p:nvPr/>
        </p:nvSpPr>
        <p:spPr>
          <a:xfrm>
            <a:off x="1616075" y="6788150"/>
            <a:ext cx="820738" cy="11684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0" dirty="0">
                <a:latin typeface="+mj-ea"/>
                <a:ea typeface="+mj-ea"/>
              </a:rPr>
              <a:t>2</a:t>
            </a:r>
            <a:endParaRPr lang="ko-KR" altLang="en-US" sz="7000" dirty="0">
              <a:latin typeface="+mj-ea"/>
              <a:ea typeface="+mj-ea"/>
            </a:endParaRPr>
          </a:p>
        </p:txBody>
      </p:sp>
      <p:sp>
        <p:nvSpPr>
          <p:cNvPr id="23567" name="TextBox 18">
            <a:extLst>
              <a:ext uri="{FF2B5EF4-FFF2-40B4-BE49-F238E27FC236}">
                <a16:creationId xmlns:a16="http://schemas.microsoft.com/office/drawing/2014/main" id="{701520A1-0371-240A-BC97-AAE8CDBE38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9450" y="7265988"/>
            <a:ext cx="7972425" cy="83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3363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rgbClr val="292929"/>
                </a:solidFill>
                <a:latin typeface="Open Sans" panose="020B0606030504020204" pitchFamily="34" charset="0"/>
                <a:ea typeface="굴림" panose="020B0600000101010101" pitchFamily="50" charset="-127"/>
                <a:sym typeface="Open Sans" panose="020B0606030504020204" pitchFamily="34" charset="0"/>
              </a:rPr>
              <a:t>계절별로 인기있는 관광지들을 학습시켜 발전된 모델로 계절에 알맞은 여행지 제공</a:t>
            </a:r>
          </a:p>
        </p:txBody>
      </p:sp>
      <p:pic>
        <p:nvPicPr>
          <p:cNvPr id="23568" name="그림 9" descr="야외, 하늘, 지상, 구름이(가) 표시된 사진&#10;&#10;자동 생성된 설명">
            <a:extLst>
              <a:ext uri="{FF2B5EF4-FFF2-40B4-BE49-F238E27FC236}">
                <a16:creationId xmlns:a16="http://schemas.microsoft.com/office/drawing/2014/main" id="{E48E1845-240F-42BB-7440-0B51A886C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0538" y="0"/>
            <a:ext cx="6351587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8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2" name="Group 2">
            <a:extLst>
              <a:ext uri="{FF2B5EF4-FFF2-40B4-BE49-F238E27FC236}">
                <a16:creationId xmlns:a16="http://schemas.microsoft.com/office/drawing/2014/main" id="{D0A58831-3BBE-AA86-3F40-8D56C944ADBF}"/>
              </a:ext>
            </a:extLst>
          </p:cNvPr>
          <p:cNvGrpSpPr>
            <a:grpSpLocks/>
          </p:cNvGrpSpPr>
          <p:nvPr/>
        </p:nvGrpSpPr>
        <p:grpSpPr bwMode="auto"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25605" name="Freeform 3">
              <a:extLst>
                <a:ext uri="{FF2B5EF4-FFF2-40B4-BE49-F238E27FC236}">
                  <a16:creationId xmlns:a16="http://schemas.microsoft.com/office/drawing/2014/main" id="{8D663C9F-F16A-2D5D-8546-B41E906A8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74726" cy="2167467"/>
            </a:xfrm>
            <a:custGeom>
              <a:avLst/>
              <a:gdLst>
                <a:gd name="T0" fmla="*/ 0 w 4274726"/>
                <a:gd name="T1" fmla="*/ 0 h 2167467"/>
                <a:gd name="T2" fmla="*/ 4274726 w 4274726"/>
                <a:gd name="T3" fmla="*/ 0 h 2167467"/>
                <a:gd name="T4" fmla="*/ 4274726 w 4274726"/>
                <a:gd name="T5" fmla="*/ 2167467 h 2167467"/>
                <a:gd name="T6" fmla="*/ 0 w 4274726"/>
                <a:gd name="T7" fmla="*/ 2167467 h 2167467"/>
                <a:gd name="T8" fmla="*/ 0 w 4274726"/>
                <a:gd name="T9" fmla="*/ 0 h 2167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606" name="TextBox 4">
              <a:extLst>
                <a:ext uri="{FF2B5EF4-FFF2-40B4-BE49-F238E27FC236}">
                  <a16:creationId xmlns:a16="http://schemas.microsoft.com/office/drawing/2014/main" id="{CE708603-C8C9-566D-E07C-94A6073713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-114300"/>
              <a:ext cx="4274726" cy="2281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ts val="3900"/>
                </a:lnSpc>
              </a:pPr>
              <a:endParaRPr lang="ko-KR" altLang="ko-KR"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F74F3185-B7BA-4ABA-C7F2-071ACD88B654}"/>
              </a:ext>
            </a:extLst>
          </p:cNvPr>
          <p:cNvSpPr txBox="1"/>
          <p:nvPr/>
        </p:nvSpPr>
        <p:spPr>
          <a:xfrm>
            <a:off x="4953000" y="4305300"/>
            <a:ext cx="8229600" cy="13970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11450"/>
              </a:lnSpc>
            </a:pPr>
            <a:r>
              <a:rPr lang="ko-KR" altLang="en-US" sz="8800" b="1">
                <a:solidFill>
                  <a:srgbClr val="292929"/>
                </a:solidFill>
                <a:latin typeface="맑은 고딕" panose="020B0503020000020004" pitchFamily="50" charset="-127"/>
                <a:cs typeface="Open Sans Bold" charset="0"/>
                <a:sym typeface="Open Sans Bold" charset="0"/>
              </a:rPr>
              <a:t>감사합니다</a:t>
            </a:r>
            <a:endParaRPr lang="ko-KR" altLang="en-US" sz="8800" b="1">
              <a:solidFill>
                <a:srgbClr val="292929"/>
              </a:solidFill>
              <a:cs typeface="Open Sans Bold" charset="0"/>
              <a:sym typeface="Open Sans Bold" charset="0"/>
            </a:endParaRPr>
          </a:p>
        </p:txBody>
      </p:sp>
      <p:pic>
        <p:nvPicPr>
          <p:cNvPr id="25604" name="그림 12">
            <a:extLst>
              <a:ext uri="{FF2B5EF4-FFF2-40B4-BE49-F238E27FC236}">
                <a16:creationId xmlns:a16="http://schemas.microsoft.com/office/drawing/2014/main" id="{64874DD0-BC5D-AD6E-1C44-DC30313CE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8235950"/>
            <a:ext cx="99060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2">
            <a:extLst>
              <a:ext uri="{FF2B5EF4-FFF2-40B4-BE49-F238E27FC236}">
                <a16:creationId xmlns:a16="http://schemas.microsoft.com/office/drawing/2014/main" id="{F8A257DC-7A85-2A47-FBB4-F2923C08674D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6262688" cy="10287000"/>
            <a:chOff x="0" y="0"/>
            <a:chExt cx="1649496" cy="2709333"/>
          </a:xfrm>
        </p:grpSpPr>
        <p:sp>
          <p:nvSpPr>
            <p:cNvPr id="4102" name="Freeform 3">
              <a:extLst>
                <a:ext uri="{FF2B5EF4-FFF2-40B4-BE49-F238E27FC236}">
                  <a16:creationId xmlns:a16="http://schemas.microsoft.com/office/drawing/2014/main" id="{7CB14AA7-9D6C-1007-986B-648578AC3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649496" cy="2709333"/>
            </a:xfrm>
            <a:custGeom>
              <a:avLst/>
              <a:gdLst>
                <a:gd name="T0" fmla="*/ 0 w 1649496"/>
                <a:gd name="T1" fmla="*/ 0 h 2709333"/>
                <a:gd name="T2" fmla="*/ 1649496 w 1649496"/>
                <a:gd name="T3" fmla="*/ 0 h 2709333"/>
                <a:gd name="T4" fmla="*/ 1649496 w 1649496"/>
                <a:gd name="T5" fmla="*/ 2709333 h 2709333"/>
                <a:gd name="T6" fmla="*/ 0 w 1649496"/>
                <a:gd name="T7" fmla="*/ 2709333 h 2709333"/>
                <a:gd name="T8" fmla="*/ 0 w 1649496"/>
                <a:gd name="T9" fmla="*/ 0 h 2709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9496" h="2709333">
                  <a:moveTo>
                    <a:pt x="0" y="0"/>
                  </a:moveTo>
                  <a:lnTo>
                    <a:pt x="1649496" y="0"/>
                  </a:lnTo>
                  <a:lnTo>
                    <a:pt x="1649496" y="2709333"/>
                  </a:lnTo>
                  <a:lnTo>
                    <a:pt x="0" y="27093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3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03" name="TextBox 4">
              <a:extLst>
                <a:ext uri="{FF2B5EF4-FFF2-40B4-BE49-F238E27FC236}">
                  <a16:creationId xmlns:a16="http://schemas.microsoft.com/office/drawing/2014/main" id="{4A3CA2F6-F3E5-4456-DC6E-E0D99C166C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-114300"/>
              <a:ext cx="1649496" cy="2823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ts val="3900"/>
                </a:lnSpc>
              </a:pPr>
              <a:endParaRPr lang="ko-KR" altLang="ko-KR"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C16F5FCB-C72A-65BE-8AA8-1B835DAE9305}"/>
              </a:ext>
            </a:extLst>
          </p:cNvPr>
          <p:cNvSpPr txBox="1"/>
          <p:nvPr/>
        </p:nvSpPr>
        <p:spPr>
          <a:xfrm>
            <a:off x="8907463" y="2322513"/>
            <a:ext cx="6365875" cy="48021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eaLnBrk="1" fontAlgn="auto" hangingPunct="1">
              <a:lnSpc>
                <a:spcPts val="773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500" dirty="0">
                <a:solidFill>
                  <a:srgbClr val="292929"/>
                </a:solidFill>
                <a:latin typeface="+mj-ea"/>
                <a:ea typeface="+mj-ea"/>
                <a:cs typeface="Open Sans"/>
                <a:sym typeface="Open Sans"/>
              </a:rPr>
              <a:t>기획 의도</a:t>
            </a:r>
            <a:endParaRPr lang="en-US" altLang="ko-KR" sz="3500" dirty="0">
              <a:solidFill>
                <a:srgbClr val="292929"/>
              </a:solidFill>
              <a:latin typeface="+mj-ea"/>
              <a:ea typeface="+mj-ea"/>
              <a:cs typeface="Open Sans"/>
              <a:sym typeface="Open Sans"/>
            </a:endParaRPr>
          </a:p>
          <a:p>
            <a:pPr eaLnBrk="1" fontAlgn="auto" hangingPunct="1">
              <a:lnSpc>
                <a:spcPts val="773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500" dirty="0">
                <a:solidFill>
                  <a:srgbClr val="292929"/>
                </a:solidFill>
                <a:latin typeface="+mj-ea"/>
                <a:ea typeface="+mj-ea"/>
                <a:cs typeface="Open Sans"/>
                <a:sym typeface="Open Sans"/>
              </a:rPr>
              <a:t>프로젝트 목표</a:t>
            </a:r>
            <a:endParaRPr lang="en-US" altLang="ko-KR" sz="3500" dirty="0">
              <a:solidFill>
                <a:srgbClr val="292929"/>
              </a:solidFill>
              <a:latin typeface="+mj-ea"/>
              <a:ea typeface="+mj-ea"/>
              <a:cs typeface="Open Sans"/>
              <a:sym typeface="Open Sans"/>
            </a:endParaRPr>
          </a:p>
          <a:p>
            <a:pPr eaLnBrk="1" fontAlgn="auto" hangingPunct="1">
              <a:lnSpc>
                <a:spcPts val="773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500" dirty="0">
                <a:solidFill>
                  <a:srgbClr val="292929"/>
                </a:solidFill>
                <a:latin typeface="+mj-ea"/>
                <a:ea typeface="+mj-ea"/>
                <a:cs typeface="Open Sans"/>
                <a:sym typeface="Open Sans"/>
              </a:rPr>
              <a:t>개발 환경 및 시스템 구조</a:t>
            </a:r>
            <a:endParaRPr lang="en-US" altLang="ko-KR" sz="3500" dirty="0">
              <a:solidFill>
                <a:srgbClr val="292929"/>
              </a:solidFill>
              <a:latin typeface="+mj-ea"/>
              <a:ea typeface="+mj-ea"/>
              <a:cs typeface="Open Sans"/>
              <a:sym typeface="Open Sans"/>
            </a:endParaRPr>
          </a:p>
          <a:p>
            <a:pPr eaLnBrk="1" fontAlgn="auto" hangingPunct="1">
              <a:lnSpc>
                <a:spcPts val="773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500" dirty="0">
                <a:solidFill>
                  <a:srgbClr val="292929"/>
                </a:solidFill>
                <a:latin typeface="+mj-ea"/>
                <a:ea typeface="+mj-ea"/>
                <a:cs typeface="Open Sans"/>
                <a:sym typeface="Open Sans"/>
              </a:rPr>
              <a:t>서비스 소개</a:t>
            </a:r>
            <a:endParaRPr lang="en-US" altLang="ko-KR" sz="3500" dirty="0">
              <a:solidFill>
                <a:srgbClr val="292929"/>
              </a:solidFill>
              <a:latin typeface="+mj-ea"/>
              <a:ea typeface="+mj-ea"/>
              <a:cs typeface="Open Sans"/>
              <a:sym typeface="Open Sans"/>
            </a:endParaRPr>
          </a:p>
          <a:p>
            <a:pPr eaLnBrk="1" fontAlgn="auto" hangingPunct="1">
              <a:lnSpc>
                <a:spcPts val="773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500" dirty="0">
                <a:solidFill>
                  <a:srgbClr val="292929"/>
                </a:solidFill>
                <a:latin typeface="+mj-ea"/>
                <a:ea typeface="+mj-ea"/>
                <a:cs typeface="Open Sans"/>
                <a:sym typeface="Open Sans"/>
              </a:rPr>
              <a:t>발전 과제</a:t>
            </a:r>
            <a:endParaRPr lang="en-US" altLang="ko-KR" sz="3500" dirty="0">
              <a:solidFill>
                <a:srgbClr val="292929"/>
              </a:solidFill>
              <a:latin typeface="+mj-ea"/>
              <a:ea typeface="+mj-ea"/>
              <a:cs typeface="Open Sans"/>
              <a:sym typeface="Open Sans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0D9295C-B6EE-BCFF-1C9C-582FF55D2FCF}"/>
              </a:ext>
            </a:extLst>
          </p:cNvPr>
          <p:cNvSpPr txBox="1"/>
          <p:nvPr/>
        </p:nvSpPr>
        <p:spPr>
          <a:xfrm>
            <a:off x="7645400" y="2281238"/>
            <a:ext cx="927100" cy="48069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eaLnBrk="1" fontAlgn="auto" hangingPunct="1">
              <a:lnSpc>
                <a:spcPts val="773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b="1" dirty="0">
                <a:solidFill>
                  <a:srgbClr val="292929"/>
                </a:solidFill>
                <a:latin typeface="+mj-ea"/>
                <a:ea typeface="+mj-ea"/>
                <a:cs typeface="Open Sans Bold"/>
                <a:sym typeface="Open Sans Bold"/>
              </a:rPr>
              <a:t>01</a:t>
            </a:r>
          </a:p>
          <a:p>
            <a:pPr eaLnBrk="1" fontAlgn="auto" hangingPunct="1">
              <a:lnSpc>
                <a:spcPts val="773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b="1" dirty="0">
                <a:solidFill>
                  <a:srgbClr val="292929"/>
                </a:solidFill>
                <a:latin typeface="+mj-ea"/>
                <a:ea typeface="+mj-ea"/>
                <a:cs typeface="Open Sans Bold"/>
                <a:sym typeface="Open Sans Bold"/>
              </a:rPr>
              <a:t>02</a:t>
            </a:r>
          </a:p>
          <a:p>
            <a:pPr eaLnBrk="1" fontAlgn="auto" hangingPunct="1">
              <a:lnSpc>
                <a:spcPts val="773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b="1" dirty="0">
                <a:solidFill>
                  <a:srgbClr val="292929"/>
                </a:solidFill>
                <a:latin typeface="+mj-ea"/>
                <a:ea typeface="+mj-ea"/>
                <a:cs typeface="Open Sans Bold"/>
                <a:sym typeface="Open Sans Bold"/>
              </a:rPr>
              <a:t>03</a:t>
            </a:r>
          </a:p>
          <a:p>
            <a:pPr eaLnBrk="1" fontAlgn="auto" hangingPunct="1">
              <a:lnSpc>
                <a:spcPts val="773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b="1" dirty="0">
                <a:solidFill>
                  <a:srgbClr val="292929"/>
                </a:solidFill>
                <a:latin typeface="+mj-ea"/>
                <a:ea typeface="+mj-ea"/>
                <a:cs typeface="Open Sans Bold"/>
                <a:sym typeface="Open Sans Bold"/>
              </a:rPr>
              <a:t>04</a:t>
            </a:r>
          </a:p>
          <a:p>
            <a:pPr eaLnBrk="1" fontAlgn="auto" hangingPunct="1">
              <a:lnSpc>
                <a:spcPts val="773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b="1" dirty="0">
                <a:solidFill>
                  <a:srgbClr val="292929"/>
                </a:solidFill>
                <a:latin typeface="+mj-ea"/>
                <a:ea typeface="+mj-ea"/>
                <a:cs typeface="Open Sans Bold"/>
                <a:sym typeface="Open Sans Bold"/>
              </a:rPr>
              <a:t>05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5E94025-4AA0-D9EF-6F45-94F90BFE2524}"/>
              </a:ext>
            </a:extLst>
          </p:cNvPr>
          <p:cNvSpPr txBox="1"/>
          <p:nvPr/>
        </p:nvSpPr>
        <p:spPr>
          <a:xfrm>
            <a:off x="1400175" y="4527550"/>
            <a:ext cx="3462338" cy="9540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 eaLnBrk="1" fontAlgn="auto" hangingPunct="1">
              <a:lnSpc>
                <a:spcPts val="8447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998" b="1" dirty="0">
                <a:solidFill>
                  <a:srgbClr val="F6F5F5"/>
                </a:solidFill>
                <a:latin typeface="+mj-ea"/>
                <a:ea typeface="+mj-ea"/>
                <a:cs typeface="Open Sans Bold"/>
                <a:sym typeface="Open Sans Bold"/>
              </a:rPr>
              <a:t>Contents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2">
            <a:extLst>
              <a:ext uri="{FF2B5EF4-FFF2-40B4-BE49-F238E27FC236}">
                <a16:creationId xmlns:a16="http://schemas.microsoft.com/office/drawing/2014/main" id="{80DC328A-E46D-1B35-4C2D-787654D2DA9F}"/>
              </a:ext>
            </a:extLst>
          </p:cNvPr>
          <p:cNvGrpSpPr>
            <a:grpSpLocks/>
          </p:cNvGrpSpPr>
          <p:nvPr/>
        </p:nvGrpSpPr>
        <p:grpSpPr bwMode="auto">
          <a:xfrm>
            <a:off x="1028700" y="1028700"/>
            <a:ext cx="1130300" cy="1211263"/>
            <a:chOff x="0" y="0"/>
            <a:chExt cx="649019" cy="695814"/>
          </a:xfrm>
        </p:grpSpPr>
        <p:sp>
          <p:nvSpPr>
            <p:cNvPr id="5129" name="Freeform 3">
              <a:extLst>
                <a:ext uri="{FF2B5EF4-FFF2-40B4-BE49-F238E27FC236}">
                  <a16:creationId xmlns:a16="http://schemas.microsoft.com/office/drawing/2014/main" id="{415E49BB-8A77-5980-858F-ED613C4C8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49019" cy="695814"/>
            </a:xfrm>
            <a:custGeom>
              <a:avLst/>
              <a:gdLst>
                <a:gd name="T0" fmla="*/ 0 w 649019"/>
                <a:gd name="T1" fmla="*/ 0 h 695814"/>
                <a:gd name="T2" fmla="*/ 649019 w 649019"/>
                <a:gd name="T3" fmla="*/ 0 h 695814"/>
                <a:gd name="T4" fmla="*/ 649019 w 649019"/>
                <a:gd name="T5" fmla="*/ 695814 h 695814"/>
                <a:gd name="T6" fmla="*/ 0 w 649019"/>
                <a:gd name="T7" fmla="*/ 695814 h 695814"/>
                <a:gd name="T8" fmla="*/ 0 w 649019"/>
                <a:gd name="T9" fmla="*/ 0 h 695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3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30" name="TextBox 4">
              <a:extLst>
                <a:ext uri="{FF2B5EF4-FFF2-40B4-BE49-F238E27FC236}">
                  <a16:creationId xmlns:a16="http://schemas.microsoft.com/office/drawing/2014/main" id="{333D4A68-3D9A-0CEF-6438-EB091343ED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-114300"/>
              <a:ext cx="649019" cy="810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ts val="3900"/>
                </a:lnSpc>
              </a:pPr>
              <a:endParaRPr lang="ko-KR" altLang="ko-KR"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0ED5668C-B811-3856-E157-A8F82C2EA11F}"/>
              </a:ext>
            </a:extLst>
          </p:cNvPr>
          <p:cNvSpPr txBox="1"/>
          <p:nvPr/>
        </p:nvSpPr>
        <p:spPr>
          <a:xfrm>
            <a:off x="2543175" y="1077913"/>
            <a:ext cx="5762625" cy="88423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7788"/>
              </a:lnSpc>
            </a:pPr>
            <a:r>
              <a:rPr lang="ko-KR" altLang="en-US" sz="4600" b="1">
                <a:solidFill>
                  <a:srgbClr val="292929"/>
                </a:solidFill>
                <a:latin typeface="맑은 고딕" panose="020B0503020000020004" pitchFamily="50" charset="-127"/>
                <a:cs typeface="Open Sans" panose="020B0606030504020204" pitchFamily="34" charset="0"/>
                <a:sym typeface="Open Sans" panose="020B0606030504020204" pitchFamily="34" charset="0"/>
              </a:rPr>
              <a:t>기획 의도</a:t>
            </a:r>
            <a:endParaRPr lang="ko-KR" altLang="en-US" sz="4600" b="1">
              <a:solidFill>
                <a:srgbClr val="292929"/>
              </a:solidFill>
              <a:cs typeface="Open Sans Bold" charset="0"/>
              <a:sym typeface="Open Sans Bold" charset="0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9C62AB8-CEE2-E538-454D-3FE196AC9E1F}"/>
              </a:ext>
            </a:extLst>
          </p:cNvPr>
          <p:cNvSpPr txBox="1"/>
          <p:nvPr/>
        </p:nvSpPr>
        <p:spPr>
          <a:xfrm>
            <a:off x="1112838" y="1155700"/>
            <a:ext cx="962025" cy="7762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 eaLnBrk="1" fontAlgn="auto" hangingPunct="1">
              <a:lnSpc>
                <a:spcPts val="6688"/>
              </a:lnSpc>
              <a:spcAft>
                <a:spcPts val="0"/>
              </a:spcAft>
              <a:defRPr/>
            </a:pPr>
            <a:r>
              <a:rPr lang="en-US" sz="3957" b="1" dirty="0">
                <a:solidFill>
                  <a:srgbClr val="F7F2EC"/>
                </a:solidFill>
                <a:latin typeface="+mj-ea"/>
                <a:ea typeface="+mj-ea"/>
                <a:cs typeface="Open Sans Bold"/>
                <a:sym typeface="Open Sans Bold"/>
              </a:rPr>
              <a:t>01</a:t>
            </a:r>
          </a:p>
        </p:txBody>
      </p:sp>
      <p:pic>
        <p:nvPicPr>
          <p:cNvPr id="5125" name="Picture 2" descr="고래의숲 공식 인스타그램 | ❗결정이 어려운 당신...혹시⠀ 햄릿증후군??⠀ ⠀ 오늘 점심은 뭘 먹지❓⠀ 친구 선물은 어떤 걸로  하지❓⠀ 무슨 전공을 선택하지❓⠀ ⠀ 살면서 마주치는 수많은⠀ 선택의 순간들,⠀ 지나치게 스트레스 받으신다면⠀ ⠀ 당신은">
            <a:extLst>
              <a:ext uri="{FF2B5EF4-FFF2-40B4-BE49-F238E27FC236}">
                <a16:creationId xmlns:a16="http://schemas.microsoft.com/office/drawing/2014/main" id="{A2B4696A-28DA-3A7C-DAE0-1B01D9F06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2727325"/>
            <a:ext cx="5715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990326-062F-99B7-FDBD-EA4D4DFB7AAC}"/>
              </a:ext>
            </a:extLst>
          </p:cNvPr>
          <p:cNvSpPr txBox="1"/>
          <p:nvPr/>
        </p:nvSpPr>
        <p:spPr>
          <a:xfrm>
            <a:off x="1050925" y="8640763"/>
            <a:ext cx="8686800" cy="554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500" dirty="0">
                <a:latin typeface="+mj-ea"/>
                <a:ea typeface="+mj-ea"/>
              </a:rPr>
              <a:t>출처 </a:t>
            </a:r>
            <a:r>
              <a:rPr lang="en-US" altLang="ko-KR" sz="1500" dirty="0">
                <a:latin typeface="+mj-ea"/>
                <a:ea typeface="+mj-ea"/>
              </a:rPr>
              <a:t>: </a:t>
            </a:r>
            <a:r>
              <a:rPr lang="en-US" altLang="ko-KR" sz="1500" dirty="0">
                <a:latin typeface="+mj-ea"/>
                <a:ea typeface="+mj-ea"/>
                <a:hlinkClick r:id="rId4"/>
              </a:rPr>
              <a:t>https://www.instagram.com/forest_of_whale/p/DCiKHtUPIQ_/?img_index=1</a:t>
            </a:r>
            <a:r>
              <a:rPr lang="en-US" altLang="ko-KR" sz="1500" dirty="0">
                <a:latin typeface="+mj-ea"/>
                <a:ea typeface="+mj-ea"/>
              </a:rPr>
              <a:t>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dirty="0">
                <a:latin typeface="+mj-ea"/>
                <a:ea typeface="+mj-ea"/>
              </a:rPr>
              <a:t>(</a:t>
            </a:r>
            <a:r>
              <a:rPr lang="ko-KR" altLang="en-US" sz="1500" dirty="0">
                <a:latin typeface="+mj-ea"/>
                <a:ea typeface="+mj-ea"/>
              </a:rPr>
              <a:t>고래의 숲 인스타그램</a:t>
            </a:r>
            <a:r>
              <a:rPr lang="en-US" altLang="ko-KR" sz="1500" dirty="0">
                <a:latin typeface="+mj-ea"/>
                <a:ea typeface="+mj-ea"/>
              </a:rPr>
              <a:t>)</a:t>
            </a:r>
            <a:endParaRPr lang="ko-KR" altLang="en-US" sz="1500" dirty="0">
              <a:latin typeface="+mj-ea"/>
              <a:ea typeface="+mj-ea"/>
            </a:endParaRPr>
          </a:p>
        </p:txBody>
      </p:sp>
      <p:pic>
        <p:nvPicPr>
          <p:cNvPr id="5127" name="그림 16">
            <a:extLst>
              <a:ext uri="{FF2B5EF4-FFF2-40B4-BE49-F238E27FC236}">
                <a16:creationId xmlns:a16="http://schemas.microsoft.com/office/drawing/2014/main" id="{A62B93BB-70A7-2DDA-7846-B35B2369C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2966" flipH="1">
            <a:off x="6335713" y="1963738"/>
            <a:ext cx="1100137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EB6057-AAAE-1B12-FB8F-AF8E63B05E2F}"/>
              </a:ext>
            </a:extLst>
          </p:cNvPr>
          <p:cNvSpPr txBox="1"/>
          <p:nvPr/>
        </p:nvSpPr>
        <p:spPr>
          <a:xfrm>
            <a:off x="7696200" y="2725738"/>
            <a:ext cx="9144000" cy="42465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700" b="1" dirty="0">
                <a:solidFill>
                  <a:srgbClr val="000000"/>
                </a:solidFill>
                <a:latin typeface="+mj-ea"/>
                <a:ea typeface="+mj-ea"/>
              </a:rPr>
              <a:t>“</a:t>
            </a:r>
            <a:r>
              <a:rPr lang="ko-KR" altLang="en-US" sz="2700" b="1" dirty="0">
                <a:latin typeface="+mj-ea"/>
                <a:ea typeface="+mj-ea"/>
              </a:rPr>
              <a:t>수많은 여행지 중에서 어디로 가야 할지 결정하지 못하는 현대인들의 고민에서 시작되었습니다</a:t>
            </a:r>
            <a:r>
              <a:rPr lang="en-US" altLang="ko-KR" sz="2700" b="1" dirty="0">
                <a:latin typeface="+mj-ea"/>
                <a:ea typeface="+mj-ea"/>
              </a:rPr>
              <a:t>. </a:t>
            </a:r>
            <a:r>
              <a:rPr lang="ko-KR" altLang="en-US" sz="2700" b="1" dirty="0">
                <a:latin typeface="+mj-ea"/>
                <a:ea typeface="+mj-ea"/>
              </a:rPr>
              <a:t>🤔</a:t>
            </a:r>
            <a:r>
              <a:rPr lang="en-US" altLang="ko-KR" sz="2700" b="1" dirty="0">
                <a:solidFill>
                  <a:srgbClr val="000000"/>
                </a:solidFill>
                <a:latin typeface="+mj-ea"/>
                <a:ea typeface="+mj-ea"/>
              </a:rPr>
              <a:t>”</a:t>
            </a:r>
            <a:br>
              <a:rPr lang="ko-KR" altLang="en-US" sz="2700" b="1" dirty="0">
                <a:latin typeface="+mj-ea"/>
                <a:ea typeface="+mj-ea"/>
              </a:rPr>
            </a:br>
            <a:br>
              <a:rPr lang="ko-KR" altLang="en-US" sz="2700" b="1" dirty="0">
                <a:latin typeface="+mj-ea"/>
                <a:ea typeface="+mj-ea"/>
              </a:rPr>
            </a:br>
            <a:endParaRPr lang="en-US" altLang="ko-KR" sz="2700" b="1" dirty="0">
              <a:solidFill>
                <a:srgbClr val="000000"/>
              </a:solidFill>
              <a:latin typeface="+mj-ea"/>
              <a:ea typeface="+mj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700" b="1" dirty="0">
                <a:solidFill>
                  <a:srgbClr val="000000"/>
                </a:solidFill>
                <a:latin typeface="+mj-ea"/>
                <a:ea typeface="+mj-ea"/>
              </a:rPr>
              <a:t>→ 이를 활용하여 </a:t>
            </a:r>
            <a:r>
              <a:rPr lang="ko-KR" altLang="en-US" sz="2700" b="1" dirty="0">
                <a:latin typeface="+mj-ea"/>
                <a:ea typeface="+mj-ea"/>
              </a:rPr>
              <a:t>설문 기반의 맞춤형 </a:t>
            </a:r>
            <a:r>
              <a:rPr lang="en-US" altLang="ko-KR" sz="2700" b="1" dirty="0">
                <a:latin typeface="+mj-ea"/>
                <a:ea typeface="+mj-ea"/>
              </a:rPr>
              <a:t>AI </a:t>
            </a:r>
            <a:r>
              <a:rPr lang="ko-KR" altLang="en-US" sz="2700" b="1" dirty="0">
                <a:latin typeface="+mj-ea"/>
                <a:ea typeface="+mj-ea"/>
              </a:rPr>
              <a:t>추천으로 사용자의 취향과 상황에 꼭 맞는 여행지를 추천</a:t>
            </a:r>
            <a:endParaRPr lang="en-US" altLang="ko-KR" sz="2700" b="1" dirty="0">
              <a:solidFill>
                <a:srgbClr val="000000"/>
              </a:solidFill>
              <a:latin typeface="+mj-ea"/>
              <a:ea typeface="+mj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700" b="1" dirty="0">
              <a:solidFill>
                <a:srgbClr val="000000"/>
              </a:solidFill>
              <a:latin typeface="+mj-ea"/>
              <a:ea typeface="+mj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700" b="1" dirty="0">
              <a:solidFill>
                <a:srgbClr val="000000"/>
              </a:solidFill>
              <a:latin typeface="+mj-ea"/>
              <a:ea typeface="+mj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700" b="1" dirty="0">
              <a:solidFill>
                <a:srgbClr val="000000"/>
              </a:solidFill>
              <a:latin typeface="+mj-ea"/>
              <a:ea typeface="+mj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70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Group 2">
            <a:extLst>
              <a:ext uri="{FF2B5EF4-FFF2-40B4-BE49-F238E27FC236}">
                <a16:creationId xmlns:a16="http://schemas.microsoft.com/office/drawing/2014/main" id="{775905A4-B7D6-749F-9953-E59E1667A3B4}"/>
              </a:ext>
            </a:extLst>
          </p:cNvPr>
          <p:cNvGrpSpPr>
            <a:grpSpLocks/>
          </p:cNvGrpSpPr>
          <p:nvPr/>
        </p:nvGrpSpPr>
        <p:grpSpPr bwMode="auto"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7189" name="Freeform 3">
              <a:extLst>
                <a:ext uri="{FF2B5EF4-FFF2-40B4-BE49-F238E27FC236}">
                  <a16:creationId xmlns:a16="http://schemas.microsoft.com/office/drawing/2014/main" id="{5E32C96F-2CC1-9745-D6BD-FF187F959DA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408296" cy="2709333"/>
            </a:xfrm>
            <a:custGeom>
              <a:avLst/>
              <a:gdLst>
                <a:gd name="T0" fmla="*/ 0 w 2408296"/>
                <a:gd name="T1" fmla="*/ 0 h 2709333"/>
                <a:gd name="T2" fmla="*/ 2408296 w 2408296"/>
                <a:gd name="T3" fmla="*/ 0 h 2709333"/>
                <a:gd name="T4" fmla="*/ 2408296 w 2408296"/>
                <a:gd name="T5" fmla="*/ 2709333 h 2709333"/>
                <a:gd name="T6" fmla="*/ 0 w 2408296"/>
                <a:gd name="T7" fmla="*/ 2709333 h 2709333"/>
                <a:gd name="T8" fmla="*/ 0 w 2408296"/>
                <a:gd name="T9" fmla="*/ 0 h 2709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90" name="TextBox 4">
              <a:extLst>
                <a:ext uri="{FF2B5EF4-FFF2-40B4-BE49-F238E27FC236}">
                  <a16:creationId xmlns:a16="http://schemas.microsoft.com/office/drawing/2014/main" id="{314CC8BE-33F0-60A6-7B77-F464274E4D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-114300"/>
              <a:ext cx="2408296" cy="2823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ts val="3900"/>
                </a:lnSpc>
              </a:pPr>
              <a:endParaRPr lang="ko-KR" altLang="ko-KR"/>
            </a:p>
          </p:txBody>
        </p:sp>
      </p:grpSp>
      <p:grpSp>
        <p:nvGrpSpPr>
          <p:cNvPr id="7171" name="Group 5">
            <a:extLst>
              <a:ext uri="{FF2B5EF4-FFF2-40B4-BE49-F238E27FC236}">
                <a16:creationId xmlns:a16="http://schemas.microsoft.com/office/drawing/2014/main" id="{022C2274-4645-78A9-30B4-1B16A0317AC2}"/>
              </a:ext>
            </a:extLst>
          </p:cNvPr>
          <p:cNvGrpSpPr>
            <a:grpSpLocks/>
          </p:cNvGrpSpPr>
          <p:nvPr/>
        </p:nvGrpSpPr>
        <p:grpSpPr bwMode="auto">
          <a:xfrm>
            <a:off x="1028700" y="1028700"/>
            <a:ext cx="1130300" cy="1211263"/>
            <a:chOff x="0" y="0"/>
            <a:chExt cx="649019" cy="695814"/>
          </a:xfrm>
        </p:grpSpPr>
        <p:sp>
          <p:nvSpPr>
            <p:cNvPr id="7187" name="Freeform 6">
              <a:extLst>
                <a:ext uri="{FF2B5EF4-FFF2-40B4-BE49-F238E27FC236}">
                  <a16:creationId xmlns:a16="http://schemas.microsoft.com/office/drawing/2014/main" id="{BBBFC77F-3115-82E9-A99B-BE2B16AC6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49019" cy="695814"/>
            </a:xfrm>
            <a:custGeom>
              <a:avLst/>
              <a:gdLst>
                <a:gd name="T0" fmla="*/ 0 w 649019"/>
                <a:gd name="T1" fmla="*/ 0 h 695814"/>
                <a:gd name="T2" fmla="*/ 649019 w 649019"/>
                <a:gd name="T3" fmla="*/ 0 h 695814"/>
                <a:gd name="T4" fmla="*/ 649019 w 649019"/>
                <a:gd name="T5" fmla="*/ 695814 h 695814"/>
                <a:gd name="T6" fmla="*/ 0 w 649019"/>
                <a:gd name="T7" fmla="*/ 695814 h 695814"/>
                <a:gd name="T8" fmla="*/ 0 w 649019"/>
                <a:gd name="T9" fmla="*/ 0 h 695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3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88" name="TextBox 7">
              <a:extLst>
                <a:ext uri="{FF2B5EF4-FFF2-40B4-BE49-F238E27FC236}">
                  <a16:creationId xmlns:a16="http://schemas.microsoft.com/office/drawing/2014/main" id="{CDD4E24A-DFDA-B652-E443-FF5D7958FF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-114300"/>
              <a:ext cx="649019" cy="810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ts val="3900"/>
                </a:lnSpc>
              </a:pPr>
              <a:endParaRPr lang="ko-KR" altLang="ko-KR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A0B1B12D-C995-3674-F404-AD7913C4DD82}"/>
              </a:ext>
            </a:extLst>
          </p:cNvPr>
          <p:cNvSpPr txBox="1"/>
          <p:nvPr/>
        </p:nvSpPr>
        <p:spPr>
          <a:xfrm>
            <a:off x="2527300" y="3509963"/>
            <a:ext cx="2578100" cy="41751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3500"/>
              </a:lnSpc>
            </a:pPr>
            <a:r>
              <a:rPr lang="en-US" altLang="ko-KR" sz="2800" b="1">
                <a:solidFill>
                  <a:srgbClr val="292929"/>
                </a:solidFill>
                <a:latin typeface="맑은 고딕" panose="020B0503020000020004" pitchFamily="50" charset="-127"/>
                <a:cs typeface="Open Sans Bold" charset="0"/>
                <a:sym typeface="Open Sans Bold" charset="0"/>
              </a:rPr>
              <a:t>AI </a:t>
            </a:r>
            <a:r>
              <a:rPr lang="ko-KR" altLang="en-US" sz="2800" b="1">
                <a:solidFill>
                  <a:srgbClr val="292929"/>
                </a:solidFill>
                <a:latin typeface="맑은 고딕" panose="020B0503020000020004" pitchFamily="50" charset="-127"/>
                <a:cs typeface="Open Sans Bold" charset="0"/>
                <a:sym typeface="Open Sans Bold" charset="0"/>
              </a:rPr>
              <a:t>맞춤</a:t>
            </a:r>
            <a:r>
              <a:rPr lang="en-US" altLang="ko-KR" sz="2800" b="1">
                <a:solidFill>
                  <a:srgbClr val="292929"/>
                </a:solidFill>
                <a:latin typeface="맑은 고딕" panose="020B0503020000020004" pitchFamily="50" charset="-127"/>
                <a:cs typeface="Open Sans Bold" charset="0"/>
                <a:sym typeface="Open Sans Bold" charset="0"/>
              </a:rPr>
              <a:t> </a:t>
            </a:r>
            <a:r>
              <a:rPr lang="ko-KR" altLang="en-US" sz="2800" b="1">
                <a:solidFill>
                  <a:srgbClr val="292929"/>
                </a:solidFill>
                <a:latin typeface="맑은 고딕" panose="020B0503020000020004" pitchFamily="50" charset="-127"/>
                <a:cs typeface="Open Sans Bold" charset="0"/>
                <a:sym typeface="Open Sans Bold" charset="0"/>
              </a:rPr>
              <a:t>추천</a:t>
            </a:r>
            <a:endParaRPr lang="ko-KR" altLang="en-US" sz="2400" b="1">
              <a:solidFill>
                <a:srgbClr val="292929"/>
              </a:solidFill>
              <a:cs typeface="Open Sans Bold" charset="0"/>
              <a:sym typeface="Open Sans Bold" charset="0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E542D5C-754A-1233-7390-C7A509513E9E}"/>
              </a:ext>
            </a:extLst>
          </p:cNvPr>
          <p:cNvSpPr txBox="1"/>
          <p:nvPr/>
        </p:nvSpPr>
        <p:spPr>
          <a:xfrm>
            <a:off x="2438400" y="6342063"/>
            <a:ext cx="5838825" cy="41275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3500"/>
              </a:lnSpc>
            </a:pPr>
            <a:r>
              <a:rPr lang="ko-KR" altLang="en-US" sz="2400" b="1">
                <a:solidFill>
                  <a:srgbClr val="292929"/>
                </a:solidFill>
                <a:latin typeface="맑은 고딕" panose="020B0503020000020004" pitchFamily="50" charset="-127"/>
                <a:cs typeface="Open Sans Bold" charset="0"/>
                <a:sym typeface="Open Sans Bold" charset="0"/>
              </a:rPr>
              <a:t>데이터 전처리 및 </a:t>
            </a:r>
            <a:r>
              <a:rPr lang="en-US" altLang="ko-KR" sz="2400" b="1">
                <a:solidFill>
                  <a:srgbClr val="292929"/>
                </a:solidFill>
                <a:latin typeface="맑은 고딕" panose="020B0503020000020004" pitchFamily="50" charset="-127"/>
                <a:cs typeface="Open Sans Bold" charset="0"/>
                <a:sym typeface="Open Sans Bold" charset="0"/>
              </a:rPr>
              <a:t>AI </a:t>
            </a:r>
            <a:r>
              <a:rPr lang="ko-KR" altLang="en-US" sz="2400" b="1">
                <a:solidFill>
                  <a:srgbClr val="292929"/>
                </a:solidFill>
                <a:latin typeface="맑은 고딕" panose="020B0503020000020004" pitchFamily="50" charset="-127"/>
                <a:cs typeface="Open Sans Bold" charset="0"/>
                <a:sym typeface="Open Sans Bold" charset="0"/>
              </a:rPr>
              <a:t>모델 관리</a:t>
            </a:r>
            <a:endParaRPr lang="ko-KR" altLang="en-US" sz="2400" b="1">
              <a:solidFill>
                <a:srgbClr val="292929"/>
              </a:solidFill>
              <a:cs typeface="Open Sans Bold" charset="0"/>
              <a:sym typeface="Open Sans Bold" charset="0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25DE782D-86B7-EF05-C10D-B6C966BB8EE1}"/>
              </a:ext>
            </a:extLst>
          </p:cNvPr>
          <p:cNvSpPr txBox="1"/>
          <p:nvPr/>
        </p:nvSpPr>
        <p:spPr>
          <a:xfrm>
            <a:off x="12322175" y="3509963"/>
            <a:ext cx="5280025" cy="41275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3500"/>
              </a:lnSpc>
            </a:pPr>
            <a:r>
              <a:rPr lang="ko-KR" altLang="en-US" sz="2400" b="1">
                <a:solidFill>
                  <a:srgbClr val="292929"/>
                </a:solidFill>
                <a:latin typeface="맑은 고딕" panose="020B0503020000020004" pitchFamily="50" charset="-127"/>
                <a:cs typeface="Open Sans Bold" charset="0"/>
                <a:sym typeface="Open Sans Bold" charset="0"/>
              </a:rPr>
              <a:t>관계형 데이터베이스 설계</a:t>
            </a:r>
            <a:endParaRPr lang="ko-KR" altLang="en-US" sz="2400" b="1">
              <a:solidFill>
                <a:srgbClr val="292929"/>
              </a:solidFill>
              <a:cs typeface="Open Sans Bold" charset="0"/>
              <a:sym typeface="Open Sans Bold" charset="0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062A081-C43A-45A8-5E4C-AB890EB253F4}"/>
              </a:ext>
            </a:extLst>
          </p:cNvPr>
          <p:cNvSpPr txBox="1"/>
          <p:nvPr/>
        </p:nvSpPr>
        <p:spPr>
          <a:xfrm>
            <a:off x="12322175" y="6516688"/>
            <a:ext cx="3967163" cy="41275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3500"/>
              </a:lnSpc>
            </a:pPr>
            <a:r>
              <a:rPr lang="ko-KR" altLang="en-US" sz="2400" b="1">
                <a:solidFill>
                  <a:srgbClr val="292929"/>
                </a:solidFill>
                <a:latin typeface="맑은 고딕" panose="020B0503020000020004" pitchFamily="50" charset="-127"/>
                <a:cs typeface="Open Sans Bold" charset="0"/>
                <a:sym typeface="Open Sans Bold" charset="0"/>
              </a:rPr>
              <a:t>확장성과 모듈화</a:t>
            </a:r>
            <a:endParaRPr lang="ko-KR" altLang="en-US" sz="2400" b="1">
              <a:solidFill>
                <a:srgbClr val="292929"/>
              </a:solidFill>
              <a:cs typeface="Open Sans Bold" charset="0"/>
              <a:sym typeface="Open Sans Bold" charset="0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6002AA1D-47C9-1D9E-2A90-90E0174C6A2B}"/>
              </a:ext>
            </a:extLst>
          </p:cNvPr>
          <p:cNvSpPr txBox="1"/>
          <p:nvPr/>
        </p:nvSpPr>
        <p:spPr>
          <a:xfrm>
            <a:off x="2527300" y="4167188"/>
            <a:ext cx="4187825" cy="6858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ko-KR" altLang="en-US" sz="2000">
                <a:latin typeface="맑은 고딕" panose="020B0503020000020004" pitchFamily="50" charset="-127"/>
              </a:rPr>
              <a:t>사용자 설문 데이터를 기반으로 </a:t>
            </a:r>
            <a:r>
              <a:rPr lang="en-US" altLang="ko-KR" sz="2000">
                <a:latin typeface="맑은 고딕" panose="020B0503020000020004" pitchFamily="50" charset="-127"/>
              </a:rPr>
              <a:t>AI </a:t>
            </a:r>
            <a:r>
              <a:rPr lang="ko-KR" altLang="en-US" sz="2000">
                <a:latin typeface="맑은 고딕" panose="020B0503020000020004" pitchFamily="50" charset="-127"/>
              </a:rPr>
              <a:t>모델이 개인화된 여행지를 추천</a:t>
            </a:r>
            <a:endParaRPr lang="ko-KR" altLang="en-US" sz="2000">
              <a:solidFill>
                <a:srgbClr val="292929"/>
              </a:solidFill>
              <a:ea typeface="굴림" panose="020B0600000101010101" pitchFamily="50" charset="-127"/>
              <a:sym typeface="Open Sans" panose="020B0606030504020204" pitchFamily="34" charset="0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97F07739-CC53-2D68-D9A8-AEC1D7B688AA}"/>
              </a:ext>
            </a:extLst>
          </p:cNvPr>
          <p:cNvSpPr txBox="1"/>
          <p:nvPr/>
        </p:nvSpPr>
        <p:spPr>
          <a:xfrm>
            <a:off x="2527300" y="6999288"/>
            <a:ext cx="4259263" cy="141128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en-US" altLang="ko-KR" sz="2000">
                <a:latin typeface="맑은 고딕" panose="020B0503020000020004" pitchFamily="50" charset="-127"/>
              </a:rPr>
              <a:t>Surprise</a:t>
            </a:r>
            <a:r>
              <a:rPr lang="ko-KR" altLang="en-US" sz="2000">
                <a:latin typeface="맑은 고딕" panose="020B0503020000020004" pitchFamily="50" charset="-127"/>
              </a:rPr>
              <a:t>와 </a:t>
            </a:r>
            <a:r>
              <a:rPr lang="en-US" altLang="ko-KR" sz="2000">
                <a:latin typeface="맑은 고딕" panose="020B0503020000020004" pitchFamily="50" charset="-127"/>
              </a:rPr>
              <a:t>Pandas</a:t>
            </a:r>
            <a:r>
              <a:rPr lang="ko-KR" altLang="en-US" sz="2000">
                <a:latin typeface="맑은 고딕" panose="020B0503020000020004" pitchFamily="50" charset="-127"/>
              </a:rPr>
              <a:t>를 사용하여 관광지 방문 데이터를 처리</a:t>
            </a:r>
            <a:r>
              <a:rPr lang="en-US" altLang="ko-KR" sz="2000">
                <a:latin typeface="맑은 고딕" panose="020B0503020000020004" pitchFamily="50" charset="-127"/>
              </a:rPr>
              <a:t>, SVD</a:t>
            </a:r>
            <a:r>
              <a:rPr lang="ko-KR" altLang="en-US" sz="2000">
                <a:latin typeface="맑은 고딕" panose="020B0503020000020004" pitchFamily="50" charset="-127"/>
              </a:rPr>
              <a:t>알고리즘 기반의 협업 필터링 모델을 학습 및 최적화</a:t>
            </a:r>
            <a:endParaRPr lang="ko-KR" altLang="en-US" sz="2000">
              <a:solidFill>
                <a:srgbClr val="292929"/>
              </a:solidFill>
              <a:ea typeface="굴림" panose="020B0600000101010101" pitchFamily="50" charset="-127"/>
              <a:sym typeface="Open Sans" panose="020B0606030504020204" pitchFamily="34" charset="0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4DAA2A18-A5EC-2AD0-F414-CB4BC0762F69}"/>
              </a:ext>
            </a:extLst>
          </p:cNvPr>
          <p:cNvSpPr txBox="1"/>
          <p:nvPr/>
        </p:nvSpPr>
        <p:spPr>
          <a:xfrm>
            <a:off x="12322175" y="4167188"/>
            <a:ext cx="4041775" cy="105092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ko-KR" altLang="en-US" sz="2000">
                <a:solidFill>
                  <a:srgbClr val="292929"/>
                </a:solidFill>
                <a:latin typeface="맑은 고딕" panose="020B0503020000020004" pitchFamily="50" charset="-127"/>
                <a:cs typeface="Open Sans" panose="020B0606030504020204" pitchFamily="34" charset="0"/>
                <a:sym typeface="Open Sans" panose="020B0606030504020204" pitchFamily="34" charset="0"/>
              </a:rPr>
              <a:t>사용자 정보</a:t>
            </a:r>
            <a:r>
              <a:rPr lang="en-US" altLang="ko-KR" sz="2000">
                <a:solidFill>
                  <a:srgbClr val="292929"/>
                </a:solidFill>
                <a:latin typeface="맑은 고딕" panose="020B0503020000020004" pitchFamily="50" charset="-127"/>
                <a:cs typeface="Open Sans" panose="020B0606030504020204" pitchFamily="34" charset="0"/>
                <a:sym typeface="Open Sans" panose="020B0606030504020204" pitchFamily="34" charset="0"/>
              </a:rPr>
              <a:t>, </a:t>
            </a:r>
            <a:r>
              <a:rPr lang="ko-KR" altLang="en-US" sz="2000">
                <a:solidFill>
                  <a:srgbClr val="292929"/>
                </a:solidFill>
                <a:latin typeface="맑은 고딕" panose="020B0503020000020004" pitchFamily="50" charset="-127"/>
                <a:cs typeface="Open Sans" panose="020B0606030504020204" pitchFamily="34" charset="0"/>
                <a:sym typeface="Open Sans" panose="020B0606030504020204" pitchFamily="34" charset="0"/>
              </a:rPr>
              <a:t>추천 여행지 즐겨찾기를 체계적으로 관리하는 데이터베이스를 구축</a:t>
            </a:r>
            <a:endParaRPr lang="ko-KR" altLang="en-US" sz="2000">
              <a:solidFill>
                <a:srgbClr val="292929"/>
              </a:solidFill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9E75128F-1198-8416-6F9A-DD0C8E78DFF6}"/>
              </a:ext>
            </a:extLst>
          </p:cNvPr>
          <p:cNvSpPr txBox="1"/>
          <p:nvPr/>
        </p:nvSpPr>
        <p:spPr>
          <a:xfrm>
            <a:off x="12322175" y="7173913"/>
            <a:ext cx="4154488" cy="69373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ko-KR" altLang="en-US" sz="2000">
                <a:latin typeface="맑은 고딕" panose="020B0503020000020004" pitchFamily="50" charset="-127"/>
              </a:rPr>
              <a:t>향후 기능 추가와 유지보수가 용이하도록 모듈화된 구조로 설계</a:t>
            </a:r>
            <a:endParaRPr lang="ko-KR" altLang="en-US" sz="2000">
              <a:solidFill>
                <a:srgbClr val="292929"/>
              </a:solidFill>
              <a:ea typeface="굴림" panose="020B0600000101010101" pitchFamily="50" charset="-127"/>
              <a:sym typeface="Open Sans" panose="020B0606030504020204" pitchFamily="34" charset="0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1DAD6B71-7CD8-A0AE-93BE-265D8F49AD00}"/>
              </a:ext>
            </a:extLst>
          </p:cNvPr>
          <p:cNvSpPr txBox="1"/>
          <p:nvPr/>
        </p:nvSpPr>
        <p:spPr>
          <a:xfrm>
            <a:off x="2543175" y="1077913"/>
            <a:ext cx="6351588" cy="90328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7788"/>
              </a:lnSpc>
            </a:pPr>
            <a:r>
              <a:rPr lang="ko-KR" altLang="en-US" sz="4600" b="1">
                <a:solidFill>
                  <a:srgbClr val="292929"/>
                </a:solidFill>
                <a:latin typeface="맑은 고딕" panose="020B0503020000020004" pitchFamily="50" charset="-127"/>
                <a:cs typeface="Open Sans Bold" charset="0"/>
                <a:sym typeface="Open Sans Bold" charset="0"/>
              </a:rPr>
              <a:t>프로젝트 목표</a:t>
            </a:r>
            <a:endParaRPr lang="ko-KR" altLang="en-US" sz="4600" b="1">
              <a:solidFill>
                <a:srgbClr val="292929"/>
              </a:solidFill>
              <a:cs typeface="Open Sans Bold" charset="0"/>
              <a:sym typeface="Open Sans Bold" charset="0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0C31EBBF-537F-D480-B650-1C7DC04683EA}"/>
              </a:ext>
            </a:extLst>
          </p:cNvPr>
          <p:cNvSpPr txBox="1"/>
          <p:nvPr/>
        </p:nvSpPr>
        <p:spPr>
          <a:xfrm>
            <a:off x="1112838" y="1155700"/>
            <a:ext cx="962025" cy="7762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 eaLnBrk="1" fontAlgn="auto" hangingPunct="1">
              <a:lnSpc>
                <a:spcPts val="6688"/>
              </a:lnSpc>
              <a:spcAft>
                <a:spcPts val="0"/>
              </a:spcAft>
              <a:defRPr/>
            </a:pPr>
            <a:r>
              <a:rPr lang="en-US" sz="3957" b="1" dirty="0">
                <a:solidFill>
                  <a:srgbClr val="F7F2EC"/>
                </a:solidFill>
                <a:latin typeface="+mj-ea"/>
                <a:ea typeface="+mj-ea"/>
                <a:cs typeface="Open Sans Bold"/>
                <a:sym typeface="Open Sans Bold"/>
              </a:rPr>
              <a:t>02</a:t>
            </a:r>
          </a:p>
        </p:txBody>
      </p:sp>
      <p:pic>
        <p:nvPicPr>
          <p:cNvPr id="7182" name="그림 23">
            <a:extLst>
              <a:ext uri="{FF2B5EF4-FFF2-40B4-BE49-F238E27FC236}">
                <a16:creationId xmlns:a16="http://schemas.microsoft.com/office/drawing/2014/main" id="{261FA5C7-F885-6070-EDB7-60EE16120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963" y="2644775"/>
            <a:ext cx="48768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3" name="그림 25">
            <a:extLst>
              <a:ext uri="{FF2B5EF4-FFF2-40B4-BE49-F238E27FC236}">
                <a16:creationId xmlns:a16="http://schemas.microsoft.com/office/drawing/2014/main" id="{B638EE51-937E-590F-2096-D49B143B6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5" y="3509963"/>
            <a:ext cx="1439863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4" name="그림 27">
            <a:extLst>
              <a:ext uri="{FF2B5EF4-FFF2-40B4-BE49-F238E27FC236}">
                <a16:creationId xmlns:a16="http://schemas.microsoft.com/office/drawing/2014/main" id="{3A0DB34A-5BD2-5794-A6AD-38C10AA6E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342063"/>
            <a:ext cx="1439863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5" name="그림 29">
            <a:extLst>
              <a:ext uri="{FF2B5EF4-FFF2-40B4-BE49-F238E27FC236}">
                <a16:creationId xmlns:a16="http://schemas.microsoft.com/office/drawing/2014/main" id="{CBF8D927-C6C5-A8C4-9B99-14C02BD92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3950" y="3509963"/>
            <a:ext cx="1439863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6" name="그림 31">
            <a:extLst>
              <a:ext uri="{FF2B5EF4-FFF2-40B4-BE49-F238E27FC236}">
                <a16:creationId xmlns:a16="http://schemas.microsoft.com/office/drawing/2014/main" id="{72C427BB-32CA-FA0A-E061-0A86005BB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3950" y="6342063"/>
            <a:ext cx="1439863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Group 2">
            <a:extLst>
              <a:ext uri="{FF2B5EF4-FFF2-40B4-BE49-F238E27FC236}">
                <a16:creationId xmlns:a16="http://schemas.microsoft.com/office/drawing/2014/main" id="{06F53C13-CC52-70AB-D6D4-DD726BDDC059}"/>
              </a:ext>
            </a:extLst>
          </p:cNvPr>
          <p:cNvGrpSpPr>
            <a:grpSpLocks/>
          </p:cNvGrpSpPr>
          <p:nvPr/>
        </p:nvGrpSpPr>
        <p:grpSpPr bwMode="auto">
          <a:xfrm>
            <a:off x="1028700" y="1028700"/>
            <a:ext cx="1130300" cy="1211263"/>
            <a:chOff x="0" y="0"/>
            <a:chExt cx="649019" cy="695814"/>
          </a:xfrm>
        </p:grpSpPr>
        <p:sp>
          <p:nvSpPr>
            <p:cNvPr id="8199" name="Freeform 3">
              <a:extLst>
                <a:ext uri="{FF2B5EF4-FFF2-40B4-BE49-F238E27FC236}">
                  <a16:creationId xmlns:a16="http://schemas.microsoft.com/office/drawing/2014/main" id="{0B458485-C70C-61DB-0D5E-49B4C7EF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49019" cy="695814"/>
            </a:xfrm>
            <a:custGeom>
              <a:avLst/>
              <a:gdLst>
                <a:gd name="T0" fmla="*/ 0 w 649019"/>
                <a:gd name="T1" fmla="*/ 0 h 695814"/>
                <a:gd name="T2" fmla="*/ 649019 w 649019"/>
                <a:gd name="T3" fmla="*/ 0 h 695814"/>
                <a:gd name="T4" fmla="*/ 649019 w 649019"/>
                <a:gd name="T5" fmla="*/ 695814 h 695814"/>
                <a:gd name="T6" fmla="*/ 0 w 649019"/>
                <a:gd name="T7" fmla="*/ 695814 h 695814"/>
                <a:gd name="T8" fmla="*/ 0 w 649019"/>
                <a:gd name="T9" fmla="*/ 0 h 695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3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200" name="TextBox 4">
              <a:extLst>
                <a:ext uri="{FF2B5EF4-FFF2-40B4-BE49-F238E27FC236}">
                  <a16:creationId xmlns:a16="http://schemas.microsoft.com/office/drawing/2014/main" id="{775EBE75-1FA6-77EB-2A7D-086BCD0EF6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-114300"/>
              <a:ext cx="649019" cy="810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ts val="3900"/>
                </a:lnSpc>
              </a:pPr>
              <a:endParaRPr lang="ko-KR" altLang="ko-KR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BB37784D-4F73-1A13-312B-FF1F39329C42}"/>
              </a:ext>
            </a:extLst>
          </p:cNvPr>
          <p:cNvSpPr txBox="1"/>
          <p:nvPr/>
        </p:nvSpPr>
        <p:spPr>
          <a:xfrm>
            <a:off x="2543175" y="1077913"/>
            <a:ext cx="7134225" cy="90805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7788"/>
              </a:lnSpc>
            </a:pPr>
            <a:r>
              <a:rPr lang="ko-KR" altLang="en-US" sz="4600" b="1">
                <a:solidFill>
                  <a:srgbClr val="292929"/>
                </a:solidFill>
                <a:latin typeface="맑은 고딕" panose="020B0503020000020004" pitchFamily="50" charset="-127"/>
                <a:cs typeface="Open Sans Bold" charset="0"/>
                <a:sym typeface="Open Sans Bold" charset="0"/>
              </a:rPr>
              <a:t>개발 환경 및 시스템 구조</a:t>
            </a:r>
            <a:endParaRPr lang="ko-KR" altLang="en-US" sz="4600" b="1">
              <a:solidFill>
                <a:srgbClr val="292929"/>
              </a:solidFill>
              <a:cs typeface="Open Sans Bold" charset="0"/>
              <a:sym typeface="Open Sans Bold" charset="0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9AEE0CB-893A-BB96-56BB-392EC5F5ACAE}"/>
              </a:ext>
            </a:extLst>
          </p:cNvPr>
          <p:cNvSpPr txBox="1"/>
          <p:nvPr/>
        </p:nvSpPr>
        <p:spPr>
          <a:xfrm>
            <a:off x="1112838" y="1155700"/>
            <a:ext cx="962025" cy="7762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 eaLnBrk="1" fontAlgn="auto" hangingPunct="1">
              <a:lnSpc>
                <a:spcPts val="6688"/>
              </a:lnSpc>
              <a:spcAft>
                <a:spcPts val="0"/>
              </a:spcAft>
              <a:defRPr/>
            </a:pPr>
            <a:r>
              <a:rPr lang="en-US" sz="3957" b="1" dirty="0">
                <a:solidFill>
                  <a:srgbClr val="F7F2EC"/>
                </a:solidFill>
                <a:latin typeface="+mj-ea"/>
                <a:ea typeface="+mj-ea"/>
                <a:cs typeface="Open Sans Bold"/>
                <a:sym typeface="Open Sans Bold"/>
              </a:rPr>
              <a:t>03</a:t>
            </a:r>
          </a:p>
        </p:txBody>
      </p:sp>
      <p:pic>
        <p:nvPicPr>
          <p:cNvPr id="8197" name="그림 17">
            <a:extLst>
              <a:ext uri="{FF2B5EF4-FFF2-40B4-BE49-F238E27FC236}">
                <a16:creationId xmlns:a16="http://schemas.microsoft.com/office/drawing/2014/main" id="{F95EE67E-B92D-C100-C774-EECDBDCC4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2563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그림 69">
            <a:extLst>
              <a:ext uri="{FF2B5EF4-FFF2-40B4-BE49-F238E27FC236}">
                <a16:creationId xmlns:a16="http://schemas.microsoft.com/office/drawing/2014/main" id="{6B5EAA88-AD0C-2D34-AA86-2685A1DC8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758950"/>
            <a:ext cx="15255875" cy="780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Group 2">
            <a:extLst>
              <a:ext uri="{FF2B5EF4-FFF2-40B4-BE49-F238E27FC236}">
                <a16:creationId xmlns:a16="http://schemas.microsoft.com/office/drawing/2014/main" id="{C06BB8B4-6A6F-0D28-CCFB-C93BD99E9630}"/>
              </a:ext>
            </a:extLst>
          </p:cNvPr>
          <p:cNvGrpSpPr>
            <a:grpSpLocks/>
          </p:cNvGrpSpPr>
          <p:nvPr/>
        </p:nvGrpSpPr>
        <p:grpSpPr bwMode="auto">
          <a:xfrm>
            <a:off x="1028700" y="1028700"/>
            <a:ext cx="1130300" cy="1211263"/>
            <a:chOff x="0" y="0"/>
            <a:chExt cx="649019" cy="695814"/>
          </a:xfrm>
        </p:grpSpPr>
        <p:sp>
          <p:nvSpPr>
            <p:cNvPr id="9226" name="Freeform 3">
              <a:extLst>
                <a:ext uri="{FF2B5EF4-FFF2-40B4-BE49-F238E27FC236}">
                  <a16:creationId xmlns:a16="http://schemas.microsoft.com/office/drawing/2014/main" id="{1D456ECE-1429-5E0C-941F-A18FF034C78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49019" cy="695814"/>
            </a:xfrm>
            <a:custGeom>
              <a:avLst/>
              <a:gdLst>
                <a:gd name="T0" fmla="*/ 0 w 649019"/>
                <a:gd name="T1" fmla="*/ 0 h 695814"/>
                <a:gd name="T2" fmla="*/ 649019 w 649019"/>
                <a:gd name="T3" fmla="*/ 0 h 695814"/>
                <a:gd name="T4" fmla="*/ 649019 w 649019"/>
                <a:gd name="T5" fmla="*/ 695814 h 695814"/>
                <a:gd name="T6" fmla="*/ 0 w 649019"/>
                <a:gd name="T7" fmla="*/ 695814 h 695814"/>
                <a:gd name="T8" fmla="*/ 0 w 649019"/>
                <a:gd name="T9" fmla="*/ 0 h 695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3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227" name="TextBox 4">
              <a:extLst>
                <a:ext uri="{FF2B5EF4-FFF2-40B4-BE49-F238E27FC236}">
                  <a16:creationId xmlns:a16="http://schemas.microsoft.com/office/drawing/2014/main" id="{AEBC3D06-2FDB-B114-709D-8063EE1BBC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-114300"/>
              <a:ext cx="649019" cy="810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ts val="3900"/>
                </a:lnSpc>
              </a:pPr>
              <a:endParaRPr lang="ko-KR" altLang="ko-KR"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E36ECFF3-4658-62B3-9478-504A8EEB88E6}"/>
              </a:ext>
            </a:extLst>
          </p:cNvPr>
          <p:cNvSpPr txBox="1"/>
          <p:nvPr/>
        </p:nvSpPr>
        <p:spPr>
          <a:xfrm>
            <a:off x="2543175" y="1077913"/>
            <a:ext cx="7896225" cy="88423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7788"/>
              </a:lnSpc>
            </a:pPr>
            <a:r>
              <a:rPr lang="ko-KR" altLang="en-US" sz="4600" b="1">
                <a:solidFill>
                  <a:srgbClr val="292929"/>
                </a:solidFill>
                <a:latin typeface="맑은 고딕" panose="020B0503020000020004" pitchFamily="50" charset="-127"/>
                <a:cs typeface="Open Sans Bold" charset="0"/>
                <a:sym typeface="Open Sans Bold" charset="0"/>
              </a:rPr>
              <a:t>서비스 소개 </a:t>
            </a:r>
            <a:r>
              <a:rPr lang="en-US" altLang="ko-KR" sz="4600" b="1">
                <a:solidFill>
                  <a:srgbClr val="292929"/>
                </a:solidFill>
                <a:latin typeface="맑은 고딕" panose="020B0503020000020004" pitchFamily="50" charset="-127"/>
                <a:cs typeface="Open Sans Bold" charset="0"/>
                <a:sym typeface="Open Sans Bold" charset="0"/>
              </a:rPr>
              <a:t>(</a:t>
            </a:r>
            <a:r>
              <a:rPr lang="ko-KR" altLang="en-US" sz="4600" b="1">
                <a:solidFill>
                  <a:srgbClr val="292929"/>
                </a:solidFill>
                <a:latin typeface="맑은 고딕" panose="020B0503020000020004" pitchFamily="50" charset="-127"/>
                <a:cs typeface="Open Sans Bold" charset="0"/>
                <a:sym typeface="Open Sans Bold" charset="0"/>
              </a:rPr>
              <a:t>메인 페이지</a:t>
            </a:r>
            <a:r>
              <a:rPr lang="en-US" altLang="ko-KR" sz="4600" b="1">
                <a:solidFill>
                  <a:srgbClr val="292929"/>
                </a:solidFill>
                <a:latin typeface="맑은 고딕" panose="020B0503020000020004" pitchFamily="50" charset="-127"/>
                <a:cs typeface="Open Sans Bold" charset="0"/>
                <a:sym typeface="Open Sans Bold" charset="0"/>
              </a:rPr>
              <a:t>)</a:t>
            </a:r>
            <a:endParaRPr lang="en-US" altLang="ko-KR" sz="4600" b="1">
              <a:solidFill>
                <a:srgbClr val="292929"/>
              </a:solidFill>
              <a:cs typeface="Open Sans Bold" charset="0"/>
              <a:sym typeface="Open Sans Bold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6448A55-D286-8809-70B5-2B8283593E25}"/>
              </a:ext>
            </a:extLst>
          </p:cNvPr>
          <p:cNvSpPr txBox="1"/>
          <p:nvPr/>
        </p:nvSpPr>
        <p:spPr>
          <a:xfrm>
            <a:off x="1112838" y="1155700"/>
            <a:ext cx="962025" cy="163512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6688"/>
              </a:lnSpc>
            </a:pPr>
            <a:r>
              <a:rPr lang="en-US" altLang="ko-KR" sz="3900" b="1">
                <a:solidFill>
                  <a:srgbClr val="F6F5F5"/>
                </a:solidFill>
                <a:latin typeface="맑은 고딕" panose="020B0503020000020004" pitchFamily="50" charset="-127"/>
                <a:cs typeface="Open Sans Bold" charset="0"/>
                <a:sym typeface="Open Sans Bold" charset="0"/>
              </a:rPr>
              <a:t>04</a:t>
            </a:r>
          </a:p>
          <a:p>
            <a:pPr algn="ctr" eaLnBrk="1" hangingPunct="1">
              <a:lnSpc>
                <a:spcPts val="6688"/>
              </a:lnSpc>
            </a:pPr>
            <a:endParaRPr lang="en-US" altLang="ko-KR" sz="3900" b="1">
              <a:solidFill>
                <a:srgbClr val="F6F5F5"/>
              </a:solidFill>
              <a:latin typeface="Open Sans Bold" charset="0"/>
              <a:cs typeface="Open Sans Bold" charset="0"/>
              <a:sym typeface="Open Sans Bold" charset="0"/>
            </a:endParaRPr>
          </a:p>
        </p:txBody>
      </p:sp>
      <p:pic>
        <p:nvPicPr>
          <p:cNvPr id="9221" name="그림 7" descr="텍스트, 스크린샷이(가) 표시된 사진">
            <a:extLst>
              <a:ext uri="{FF2B5EF4-FFF2-40B4-BE49-F238E27FC236}">
                <a16:creationId xmlns:a16="http://schemas.microsoft.com/office/drawing/2014/main" id="{9F7476F6-055A-2D58-4707-D4F3921FD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5022850"/>
            <a:ext cx="7740650" cy="483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그림 9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BBF70269-E3AB-05BF-8650-54C439D81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6049963"/>
            <a:ext cx="828675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16780D-9C1D-442B-3171-67D4C345945F}"/>
              </a:ext>
            </a:extLst>
          </p:cNvPr>
          <p:cNvSpPr txBox="1"/>
          <p:nvPr/>
        </p:nvSpPr>
        <p:spPr>
          <a:xfrm>
            <a:off x="1112838" y="2260600"/>
            <a:ext cx="11887200" cy="6477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j-ea"/>
                <a:ea typeface="+mj-ea"/>
              </a:rPr>
              <a:t>이준희 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기상청</a:t>
            </a:r>
            <a:r>
              <a:rPr lang="en-US" altLang="ko-KR" dirty="0">
                <a:latin typeface="+mj-ea"/>
                <a:ea typeface="+mj-ea"/>
              </a:rPr>
              <a:t>API</a:t>
            </a:r>
            <a:r>
              <a:rPr lang="ko-KR" altLang="en-US" dirty="0">
                <a:latin typeface="+mj-ea"/>
                <a:ea typeface="+mj-ea"/>
              </a:rPr>
              <a:t>를 이용하여 실시간 날씨 구현</a:t>
            </a:r>
            <a:r>
              <a:rPr lang="en-US" altLang="ko-KR" dirty="0">
                <a:latin typeface="+mj-ea"/>
                <a:ea typeface="+mj-ea"/>
              </a:rPr>
              <a:t>,  </a:t>
            </a:r>
            <a:r>
              <a:rPr lang="ko-KR" altLang="en-US" dirty="0">
                <a:latin typeface="+mj-ea"/>
                <a:ea typeface="+mj-ea"/>
              </a:rPr>
              <a:t>부트스트랩을 사용하여 </a:t>
            </a:r>
            <a:r>
              <a:rPr lang="en-US" altLang="ko-KR" dirty="0">
                <a:latin typeface="+mj-ea"/>
                <a:ea typeface="+mj-ea"/>
              </a:rPr>
              <a:t>UI</a:t>
            </a:r>
            <a:r>
              <a:rPr lang="ko-KR" altLang="en-US" dirty="0">
                <a:latin typeface="+mj-ea"/>
                <a:ea typeface="+mj-ea"/>
              </a:rPr>
              <a:t>를 깔끔하게 구성</a:t>
            </a:r>
            <a:endParaRPr lang="en-US" altLang="ko-KR" dirty="0">
              <a:latin typeface="+mj-ea"/>
              <a:ea typeface="+mj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j-ea"/>
                <a:ea typeface="+mj-ea"/>
              </a:rPr>
              <a:t>김민재 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n-lt"/>
              </a:rPr>
              <a:t>여행 정보를 카드 형태로 보여주고</a:t>
            </a:r>
            <a:r>
              <a:rPr lang="en-US" altLang="ko-KR" dirty="0">
                <a:latin typeface="+mn-lt"/>
              </a:rPr>
              <a:t>, </a:t>
            </a:r>
            <a:r>
              <a:rPr lang="ko-KR" altLang="en-US" dirty="0">
                <a:latin typeface="+mn-lt"/>
              </a:rPr>
              <a:t>각 카드의 버튼을 통해 관련 </a:t>
            </a:r>
            <a:r>
              <a:rPr lang="ko-KR" altLang="en-US" dirty="0" err="1">
                <a:latin typeface="+mn-lt"/>
              </a:rPr>
              <a:t>모달</a:t>
            </a:r>
            <a:r>
              <a:rPr lang="ko-KR" altLang="en-US" dirty="0">
                <a:latin typeface="+mn-lt"/>
              </a:rPr>
              <a:t> 창을 열 수 있는 기능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9224" name="그림 12" descr="텍스트, 스크린샷, 폰트, 일렉트릭 블루이(가) 표시된 사진&#10;&#10;자동 생성된 설명">
            <a:extLst>
              <a:ext uri="{FF2B5EF4-FFF2-40B4-BE49-F238E27FC236}">
                <a16:creationId xmlns:a16="http://schemas.microsoft.com/office/drawing/2014/main" id="{F7AF88A7-59A4-5215-9566-8BFC66D23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8425" y="2846388"/>
            <a:ext cx="2901950" cy="310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5" name="그림 28" descr="텍스트, 스크린샷, 번호이(가) 표시된 사진&#10;&#10;자동 생성된 설명">
            <a:extLst>
              <a:ext uri="{FF2B5EF4-FFF2-40B4-BE49-F238E27FC236}">
                <a16:creationId xmlns:a16="http://schemas.microsoft.com/office/drawing/2014/main" id="{C672F243-4527-8CB2-F258-F11E8ACA2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8638" y="2676525"/>
            <a:ext cx="24892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Group 2">
            <a:extLst>
              <a:ext uri="{FF2B5EF4-FFF2-40B4-BE49-F238E27FC236}">
                <a16:creationId xmlns:a16="http://schemas.microsoft.com/office/drawing/2014/main" id="{11B2C7AB-2769-7129-5E30-9DC63F53CFF1}"/>
              </a:ext>
            </a:extLst>
          </p:cNvPr>
          <p:cNvGrpSpPr>
            <a:grpSpLocks/>
          </p:cNvGrpSpPr>
          <p:nvPr/>
        </p:nvGrpSpPr>
        <p:grpSpPr bwMode="auto">
          <a:xfrm>
            <a:off x="1028700" y="1028700"/>
            <a:ext cx="1130300" cy="1211263"/>
            <a:chOff x="0" y="0"/>
            <a:chExt cx="649019" cy="695814"/>
          </a:xfrm>
        </p:grpSpPr>
        <p:sp>
          <p:nvSpPr>
            <p:cNvPr id="10249" name="Freeform 3">
              <a:extLst>
                <a:ext uri="{FF2B5EF4-FFF2-40B4-BE49-F238E27FC236}">
                  <a16:creationId xmlns:a16="http://schemas.microsoft.com/office/drawing/2014/main" id="{71251A86-CC97-3F06-C42F-3E52B208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49019" cy="695814"/>
            </a:xfrm>
            <a:custGeom>
              <a:avLst/>
              <a:gdLst>
                <a:gd name="T0" fmla="*/ 0 w 649019"/>
                <a:gd name="T1" fmla="*/ 0 h 695814"/>
                <a:gd name="T2" fmla="*/ 649019 w 649019"/>
                <a:gd name="T3" fmla="*/ 0 h 695814"/>
                <a:gd name="T4" fmla="*/ 649019 w 649019"/>
                <a:gd name="T5" fmla="*/ 695814 h 695814"/>
                <a:gd name="T6" fmla="*/ 0 w 649019"/>
                <a:gd name="T7" fmla="*/ 695814 h 695814"/>
                <a:gd name="T8" fmla="*/ 0 w 649019"/>
                <a:gd name="T9" fmla="*/ 0 h 695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3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250" name="TextBox 4">
              <a:extLst>
                <a:ext uri="{FF2B5EF4-FFF2-40B4-BE49-F238E27FC236}">
                  <a16:creationId xmlns:a16="http://schemas.microsoft.com/office/drawing/2014/main" id="{5764388A-17BC-54B3-563F-B01EFD9069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-114300"/>
              <a:ext cx="649019" cy="810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ts val="3900"/>
                </a:lnSpc>
              </a:pPr>
              <a:endParaRPr lang="ko-KR" altLang="ko-KR"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2D923994-C963-8811-4EB1-BE055911D990}"/>
              </a:ext>
            </a:extLst>
          </p:cNvPr>
          <p:cNvSpPr txBox="1"/>
          <p:nvPr/>
        </p:nvSpPr>
        <p:spPr>
          <a:xfrm>
            <a:off x="2543175" y="1077913"/>
            <a:ext cx="10029825" cy="88423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7788"/>
              </a:lnSpc>
            </a:pPr>
            <a:r>
              <a:rPr lang="ko-KR" altLang="en-US" sz="4600" b="1">
                <a:solidFill>
                  <a:srgbClr val="292929"/>
                </a:solidFill>
                <a:latin typeface="맑은 고딕" panose="020B0503020000020004" pitchFamily="50" charset="-127"/>
                <a:cs typeface="Open Sans Bold" charset="0"/>
                <a:sym typeface="Open Sans Bold" charset="0"/>
              </a:rPr>
              <a:t>서비스 소개 </a:t>
            </a:r>
            <a:r>
              <a:rPr lang="en-US" altLang="ko-KR" sz="4600" b="1">
                <a:solidFill>
                  <a:srgbClr val="292929"/>
                </a:solidFill>
                <a:latin typeface="맑은 고딕" panose="020B0503020000020004" pitchFamily="50" charset="-127"/>
                <a:cs typeface="Open Sans Bold" charset="0"/>
                <a:sym typeface="Open Sans Bold" charset="0"/>
              </a:rPr>
              <a:t>(</a:t>
            </a:r>
            <a:r>
              <a:rPr lang="ko-KR" altLang="en-US" sz="4600" b="1">
                <a:solidFill>
                  <a:srgbClr val="292929"/>
                </a:solidFill>
                <a:latin typeface="맑은 고딕" panose="020B0503020000020004" pitchFamily="50" charset="-127"/>
                <a:cs typeface="Open Sans Bold" charset="0"/>
                <a:sym typeface="Open Sans Bold" charset="0"/>
              </a:rPr>
              <a:t>여행 추천지</a:t>
            </a:r>
            <a:r>
              <a:rPr lang="en-US" altLang="ko-KR" sz="4600" b="1">
                <a:solidFill>
                  <a:srgbClr val="292929"/>
                </a:solidFill>
                <a:latin typeface="맑은 고딕" panose="020B0503020000020004" pitchFamily="50" charset="-127"/>
                <a:cs typeface="Open Sans Bold" charset="0"/>
                <a:sym typeface="Open Sans Bold" charset="0"/>
              </a:rPr>
              <a:t>)</a:t>
            </a:r>
            <a:endParaRPr lang="en-US" altLang="ko-KR" sz="4600" b="1">
              <a:solidFill>
                <a:srgbClr val="292929"/>
              </a:solidFill>
              <a:cs typeface="Open Sans Bold" charset="0"/>
              <a:sym typeface="Open Sans Bold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E7DDFD3-84A6-028F-093C-7CF8756CDE8B}"/>
              </a:ext>
            </a:extLst>
          </p:cNvPr>
          <p:cNvSpPr txBox="1"/>
          <p:nvPr/>
        </p:nvSpPr>
        <p:spPr>
          <a:xfrm>
            <a:off x="1112838" y="1155700"/>
            <a:ext cx="962025" cy="7762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 eaLnBrk="1" fontAlgn="auto" hangingPunct="1">
              <a:lnSpc>
                <a:spcPts val="6688"/>
              </a:lnSpc>
              <a:spcAft>
                <a:spcPts val="0"/>
              </a:spcAft>
              <a:defRPr/>
            </a:pPr>
            <a:r>
              <a:rPr lang="en-US" altLang="ko-KR" sz="3957" b="1" dirty="0">
                <a:solidFill>
                  <a:srgbClr val="F6F5F5"/>
                </a:solidFill>
                <a:latin typeface="+mj-ea"/>
                <a:ea typeface="+mj-ea"/>
                <a:cs typeface="Open Sans Bold"/>
                <a:sym typeface="Open Sans Bold"/>
              </a:rPr>
              <a:t>04</a:t>
            </a:r>
          </a:p>
        </p:txBody>
      </p:sp>
      <p:pic>
        <p:nvPicPr>
          <p:cNvPr id="10245" name="그림 7" descr="텍스트, 스크린샷, 물, 야외이(가) 표시된 사진&#10;&#10;자동 생성된 설명">
            <a:extLst>
              <a:ext uri="{FF2B5EF4-FFF2-40B4-BE49-F238E27FC236}">
                <a16:creationId xmlns:a16="http://schemas.microsoft.com/office/drawing/2014/main" id="{CB427E9E-5C7C-94C0-A8D9-D3DAF55FC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3155950"/>
            <a:ext cx="2846388" cy="625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그림 9" descr="텍스트, 스크린샷, 하늘, 소프트웨어이(가) 표시된 사진&#10;&#10;자동 생성된 설명">
            <a:extLst>
              <a:ext uri="{FF2B5EF4-FFF2-40B4-BE49-F238E27FC236}">
                <a16:creationId xmlns:a16="http://schemas.microsoft.com/office/drawing/2014/main" id="{BFEEE0B1-69E1-3299-7ED0-4608F9405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688" y="3036888"/>
            <a:ext cx="3044825" cy="649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그림 11" descr="텍스트, 스크린샷, 물, 해변이(가) 표시된 사진&#10;&#10;자동 생성된 설명">
            <a:extLst>
              <a:ext uri="{FF2B5EF4-FFF2-40B4-BE49-F238E27FC236}">
                <a16:creationId xmlns:a16="http://schemas.microsoft.com/office/drawing/2014/main" id="{D55D20E9-51AA-30BC-0909-7FE057A42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4400" y="3036888"/>
            <a:ext cx="3144838" cy="649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778F7CB-2F5D-9A8A-E4F1-D1DD495D9EA8}"/>
              </a:ext>
            </a:extLst>
          </p:cNvPr>
          <p:cNvSpPr txBox="1"/>
          <p:nvPr/>
        </p:nvSpPr>
        <p:spPr>
          <a:xfrm>
            <a:off x="2159000" y="2374900"/>
            <a:ext cx="9144000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j-ea"/>
                <a:ea typeface="+mj-ea"/>
              </a:rPr>
              <a:t>김민재 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n-lt"/>
              </a:rPr>
              <a:t>제주도</a:t>
            </a:r>
            <a:r>
              <a:rPr lang="en-US" altLang="ko-KR" dirty="0">
                <a:latin typeface="+mn-lt"/>
              </a:rPr>
              <a:t>, </a:t>
            </a:r>
            <a:r>
              <a:rPr lang="ko-KR" altLang="en-US" dirty="0">
                <a:latin typeface="+mn-lt"/>
              </a:rPr>
              <a:t>부산</a:t>
            </a:r>
            <a:r>
              <a:rPr lang="en-US" altLang="ko-KR" dirty="0">
                <a:latin typeface="+mn-lt"/>
              </a:rPr>
              <a:t>, </a:t>
            </a:r>
            <a:r>
              <a:rPr lang="ko-KR" altLang="en-US" dirty="0" err="1">
                <a:latin typeface="+mn-lt"/>
              </a:rPr>
              <a:t>서울등의</a:t>
            </a:r>
            <a:r>
              <a:rPr lang="ko-KR" altLang="en-US" dirty="0">
                <a:latin typeface="+mn-lt"/>
              </a:rPr>
              <a:t> 여러 추천 여행지를 카드 형식으로 표시하며</a:t>
            </a:r>
            <a:r>
              <a:rPr lang="en-US" altLang="ko-KR" dirty="0">
                <a:latin typeface="+mn-lt"/>
              </a:rPr>
              <a:t>,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+mn-lt"/>
              </a:rPr>
              <a:t>           "</a:t>
            </a:r>
            <a:r>
              <a:rPr lang="ko-KR" altLang="en-US" dirty="0">
                <a:latin typeface="+mn-lt"/>
              </a:rPr>
              <a:t>상세 정보</a:t>
            </a:r>
            <a:r>
              <a:rPr lang="en-US" altLang="ko-KR" dirty="0">
                <a:latin typeface="+mn-lt"/>
              </a:rPr>
              <a:t>" </a:t>
            </a:r>
            <a:r>
              <a:rPr lang="ko-KR" altLang="en-US" dirty="0">
                <a:latin typeface="+mn-lt"/>
              </a:rPr>
              <a:t>버튼을 클릭하면 </a:t>
            </a:r>
            <a:r>
              <a:rPr lang="ko-KR" altLang="en-US" dirty="0" err="1">
                <a:latin typeface="+mn-lt"/>
              </a:rPr>
              <a:t>모달</a:t>
            </a:r>
            <a:r>
              <a:rPr lang="ko-KR" altLang="en-US" dirty="0">
                <a:latin typeface="+mn-lt"/>
              </a:rPr>
              <a:t> 창이 열리도록 구성된 섹션</a:t>
            </a:r>
            <a:r>
              <a:rPr lang="en-US" altLang="ko-KR" dirty="0">
                <a:latin typeface="+mn-lt"/>
              </a:rPr>
              <a:t>.  </a:t>
            </a:r>
            <a:endParaRPr lang="en-US" altLang="ko-KR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oup 2">
            <a:extLst>
              <a:ext uri="{FF2B5EF4-FFF2-40B4-BE49-F238E27FC236}">
                <a16:creationId xmlns:a16="http://schemas.microsoft.com/office/drawing/2014/main" id="{F0E600ED-C0A9-59C3-75F4-A5F33429FB4D}"/>
              </a:ext>
            </a:extLst>
          </p:cNvPr>
          <p:cNvGrpSpPr>
            <a:grpSpLocks/>
          </p:cNvGrpSpPr>
          <p:nvPr/>
        </p:nvGrpSpPr>
        <p:grpSpPr bwMode="auto">
          <a:xfrm>
            <a:off x="1028700" y="1028700"/>
            <a:ext cx="1130300" cy="1211263"/>
            <a:chOff x="0" y="0"/>
            <a:chExt cx="649019" cy="695814"/>
          </a:xfrm>
        </p:grpSpPr>
        <p:sp>
          <p:nvSpPr>
            <p:cNvPr id="12297" name="Freeform 3">
              <a:extLst>
                <a:ext uri="{FF2B5EF4-FFF2-40B4-BE49-F238E27FC236}">
                  <a16:creationId xmlns:a16="http://schemas.microsoft.com/office/drawing/2014/main" id="{D2355F7E-0A56-6836-CD56-889691704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49019" cy="695814"/>
            </a:xfrm>
            <a:custGeom>
              <a:avLst/>
              <a:gdLst>
                <a:gd name="T0" fmla="*/ 0 w 649019"/>
                <a:gd name="T1" fmla="*/ 0 h 695814"/>
                <a:gd name="T2" fmla="*/ 649019 w 649019"/>
                <a:gd name="T3" fmla="*/ 0 h 695814"/>
                <a:gd name="T4" fmla="*/ 649019 w 649019"/>
                <a:gd name="T5" fmla="*/ 695814 h 695814"/>
                <a:gd name="T6" fmla="*/ 0 w 649019"/>
                <a:gd name="T7" fmla="*/ 695814 h 695814"/>
                <a:gd name="T8" fmla="*/ 0 w 649019"/>
                <a:gd name="T9" fmla="*/ 0 h 695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3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298" name="TextBox 4">
              <a:extLst>
                <a:ext uri="{FF2B5EF4-FFF2-40B4-BE49-F238E27FC236}">
                  <a16:creationId xmlns:a16="http://schemas.microsoft.com/office/drawing/2014/main" id="{AE4516A3-57DC-5E32-4AF0-0F14EC0709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-114300"/>
              <a:ext cx="649019" cy="810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ts val="3900"/>
                </a:lnSpc>
              </a:pPr>
              <a:endParaRPr lang="ko-KR" altLang="ko-KR"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36169B36-5E65-9F53-BAA8-7AE234AC3C24}"/>
              </a:ext>
            </a:extLst>
          </p:cNvPr>
          <p:cNvSpPr txBox="1"/>
          <p:nvPr/>
        </p:nvSpPr>
        <p:spPr>
          <a:xfrm>
            <a:off x="2543175" y="1077913"/>
            <a:ext cx="10029825" cy="88423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7788"/>
              </a:lnSpc>
            </a:pPr>
            <a:r>
              <a:rPr lang="ko-KR" altLang="en-US" sz="4600" b="1">
                <a:solidFill>
                  <a:srgbClr val="292929"/>
                </a:solidFill>
                <a:latin typeface="맑은 고딕" panose="020B0503020000020004" pitchFamily="50" charset="-127"/>
                <a:cs typeface="Open Sans Bold" charset="0"/>
                <a:sym typeface="Open Sans Bold" charset="0"/>
              </a:rPr>
              <a:t>서비스 소개 </a:t>
            </a:r>
            <a:r>
              <a:rPr lang="en-US" altLang="ko-KR" sz="4600" b="1">
                <a:solidFill>
                  <a:srgbClr val="292929"/>
                </a:solidFill>
                <a:latin typeface="맑은 고딕" panose="020B0503020000020004" pitchFamily="50" charset="-127"/>
                <a:cs typeface="Open Sans Bold" charset="0"/>
                <a:sym typeface="Open Sans Bold" charset="0"/>
              </a:rPr>
              <a:t>(</a:t>
            </a:r>
            <a:r>
              <a:rPr lang="ko-KR" altLang="en-US" sz="4600" b="1">
                <a:solidFill>
                  <a:srgbClr val="292929"/>
                </a:solidFill>
                <a:latin typeface="맑은 고딕" panose="020B0503020000020004" pitchFamily="50" charset="-127"/>
                <a:cs typeface="Open Sans Bold" charset="0"/>
                <a:sym typeface="Open Sans Bold" charset="0"/>
              </a:rPr>
              <a:t>여행 추천지</a:t>
            </a:r>
            <a:r>
              <a:rPr lang="en-US" altLang="ko-KR" sz="4600" b="1">
                <a:solidFill>
                  <a:srgbClr val="292929"/>
                </a:solidFill>
                <a:latin typeface="맑은 고딕" panose="020B0503020000020004" pitchFamily="50" charset="-127"/>
                <a:cs typeface="Open Sans Bold" charset="0"/>
                <a:sym typeface="Open Sans Bold" charset="0"/>
              </a:rPr>
              <a:t>)</a:t>
            </a:r>
            <a:endParaRPr lang="en-US" altLang="ko-KR" sz="4600" b="1">
              <a:solidFill>
                <a:srgbClr val="292929"/>
              </a:solidFill>
              <a:cs typeface="Open Sans Bold" charset="0"/>
              <a:sym typeface="Open Sans Bold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70131B0-7F3F-97A8-209C-8978D6D9E28C}"/>
              </a:ext>
            </a:extLst>
          </p:cNvPr>
          <p:cNvSpPr txBox="1"/>
          <p:nvPr/>
        </p:nvSpPr>
        <p:spPr>
          <a:xfrm>
            <a:off x="1112838" y="1155700"/>
            <a:ext cx="962025" cy="7762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 eaLnBrk="1" fontAlgn="auto" hangingPunct="1">
              <a:lnSpc>
                <a:spcPts val="6688"/>
              </a:lnSpc>
              <a:spcAft>
                <a:spcPts val="0"/>
              </a:spcAft>
              <a:defRPr/>
            </a:pPr>
            <a:r>
              <a:rPr lang="en-US" altLang="ko-KR" sz="3957" b="1" dirty="0">
                <a:solidFill>
                  <a:srgbClr val="F6F5F5"/>
                </a:solidFill>
                <a:latin typeface="+mj-ea"/>
                <a:ea typeface="+mj-ea"/>
                <a:cs typeface="Open Sans Bold"/>
                <a:sym typeface="Open Sans Bold"/>
              </a:rPr>
              <a:t>04</a:t>
            </a:r>
          </a:p>
        </p:txBody>
      </p:sp>
      <p:pic>
        <p:nvPicPr>
          <p:cNvPr id="12293" name="그림 7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65853AC5-FC20-F0AA-EA6A-9D3B2863D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0" y="1028700"/>
            <a:ext cx="4749800" cy="354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그림 9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1AFB9C5E-770B-6351-1DC9-3A4CDF086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143500"/>
            <a:ext cx="9577388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그림 11" descr="텍스트, 스크린샷, 도표, 지도이(가) 표시된 사진&#10;&#10;자동 생성된 설명">
            <a:extLst>
              <a:ext uri="{FF2B5EF4-FFF2-40B4-BE49-F238E27FC236}">
                <a16:creationId xmlns:a16="http://schemas.microsoft.com/office/drawing/2014/main" id="{E32BAF27-5921-CD8E-1CFA-B2747EFA2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0" y="5143500"/>
            <a:ext cx="8621713" cy="480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FC5363-3E09-A1CC-B1D0-D87073E5657D}"/>
              </a:ext>
            </a:extLst>
          </p:cNvPr>
          <p:cNvSpPr txBox="1"/>
          <p:nvPr/>
        </p:nvSpPr>
        <p:spPr>
          <a:xfrm>
            <a:off x="1585913" y="2735263"/>
            <a:ext cx="9144000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j-ea"/>
                <a:ea typeface="+mj-ea"/>
              </a:rPr>
              <a:t>김민재 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n-lt"/>
              </a:rPr>
              <a:t>카카오 지도 </a:t>
            </a:r>
            <a:r>
              <a:rPr lang="en-US" altLang="ko-KR" dirty="0">
                <a:latin typeface="+mn-lt"/>
              </a:rPr>
              <a:t>API</a:t>
            </a:r>
            <a:r>
              <a:rPr lang="ko-KR" altLang="en-US" dirty="0">
                <a:latin typeface="+mn-lt"/>
              </a:rPr>
              <a:t>를 활용하여 </a:t>
            </a:r>
            <a:r>
              <a:rPr lang="en-US" altLang="ko-KR" dirty="0">
                <a:latin typeface="+mn-lt"/>
              </a:rPr>
              <a:t>URL</a:t>
            </a:r>
            <a:r>
              <a:rPr lang="ko-KR" altLang="en-US" dirty="0">
                <a:latin typeface="+mn-lt"/>
              </a:rPr>
              <a:t>로 전달받은 위치를 지도에 표시</a:t>
            </a:r>
            <a:r>
              <a:rPr lang="en-US" altLang="ko-KR" dirty="0">
                <a:latin typeface="+mn-lt"/>
              </a:rPr>
              <a:t>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+mj-ea"/>
                <a:ea typeface="+mj-ea"/>
              </a:rPr>
              <a:t>           </a:t>
            </a:r>
            <a:r>
              <a:rPr lang="ko-KR" altLang="en-US" dirty="0">
                <a:latin typeface="+mj-ea"/>
                <a:ea typeface="+mj-ea"/>
              </a:rPr>
              <a:t>마커와 작은 정보 창을 추가</a:t>
            </a:r>
            <a:r>
              <a:rPr lang="en-US" altLang="ko-KR" dirty="0">
                <a:latin typeface="+mj-ea"/>
                <a:ea typeface="+mj-ea"/>
              </a:rPr>
              <a:t>. ‘</a:t>
            </a:r>
            <a:r>
              <a:rPr lang="ko-KR" altLang="en-US" dirty="0" err="1">
                <a:latin typeface="+mj-ea"/>
                <a:ea typeface="+mj-ea"/>
              </a:rPr>
              <a:t>길찾기</a:t>
            </a:r>
            <a:r>
              <a:rPr lang="ko-KR" altLang="en-US" dirty="0">
                <a:latin typeface="+mj-ea"/>
                <a:ea typeface="+mj-ea"/>
              </a:rPr>
              <a:t> 버튼</a:t>
            </a:r>
            <a:r>
              <a:rPr lang="en-US" altLang="ko-KR" dirty="0">
                <a:latin typeface="+mj-ea"/>
                <a:ea typeface="+mj-ea"/>
              </a:rPr>
              <a:t>’</a:t>
            </a:r>
            <a:r>
              <a:rPr lang="ko-KR" altLang="en-US" dirty="0">
                <a:latin typeface="+mj-ea"/>
                <a:ea typeface="+mj-ea"/>
              </a:rPr>
              <a:t>을 누르면 카카오 맵</a:t>
            </a:r>
            <a:endParaRPr lang="en-US" altLang="ko-KR" dirty="0">
              <a:latin typeface="+mj-ea"/>
              <a:ea typeface="+mj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+mj-ea"/>
                <a:ea typeface="+mj-ea"/>
              </a:rPr>
              <a:t>           </a:t>
            </a:r>
            <a:r>
              <a:rPr lang="ko-KR" altLang="en-US" dirty="0" err="1">
                <a:latin typeface="+mj-ea"/>
                <a:ea typeface="+mj-ea"/>
              </a:rPr>
              <a:t>길찾기</a:t>
            </a:r>
            <a:r>
              <a:rPr lang="ko-KR" altLang="en-US" dirty="0">
                <a:latin typeface="+mj-ea"/>
                <a:ea typeface="+mj-ea"/>
              </a:rPr>
              <a:t> 페이지를 연다</a:t>
            </a:r>
            <a:r>
              <a:rPr lang="en-US" altLang="ko-KR" dirty="0">
                <a:latin typeface="+mj-ea"/>
                <a:ea typeface="+mj-ea"/>
              </a:rPr>
              <a:t>. </a:t>
            </a:r>
            <a:r>
              <a:rPr lang="ko-KR" altLang="en-US" dirty="0">
                <a:latin typeface="+mj-ea"/>
                <a:ea typeface="+mj-ea"/>
              </a:rPr>
              <a:t>지도는 지정된 위도와 경도를 중심으로</a:t>
            </a:r>
            <a:endParaRPr lang="en-US" altLang="ko-KR" dirty="0">
              <a:latin typeface="+mj-ea"/>
              <a:ea typeface="+mj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+mj-ea"/>
                <a:ea typeface="+mj-ea"/>
              </a:rPr>
              <a:t>           </a:t>
            </a:r>
            <a:r>
              <a:rPr lang="ko-KR" altLang="en-US" dirty="0">
                <a:latin typeface="+mj-ea"/>
                <a:ea typeface="+mj-ea"/>
              </a:rPr>
              <a:t>동적 렌더링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2">
            <a:extLst>
              <a:ext uri="{FF2B5EF4-FFF2-40B4-BE49-F238E27FC236}">
                <a16:creationId xmlns:a16="http://schemas.microsoft.com/office/drawing/2014/main" id="{0E79835A-9EE8-8461-5A40-911F2784E5FA}"/>
              </a:ext>
            </a:extLst>
          </p:cNvPr>
          <p:cNvGrpSpPr>
            <a:grpSpLocks/>
          </p:cNvGrpSpPr>
          <p:nvPr/>
        </p:nvGrpSpPr>
        <p:grpSpPr bwMode="auto">
          <a:xfrm>
            <a:off x="1028700" y="1028700"/>
            <a:ext cx="1130300" cy="1211263"/>
            <a:chOff x="0" y="0"/>
            <a:chExt cx="649019" cy="695814"/>
          </a:xfrm>
        </p:grpSpPr>
        <p:sp>
          <p:nvSpPr>
            <p:cNvPr id="13325" name="Freeform 3">
              <a:extLst>
                <a:ext uri="{FF2B5EF4-FFF2-40B4-BE49-F238E27FC236}">
                  <a16:creationId xmlns:a16="http://schemas.microsoft.com/office/drawing/2014/main" id="{86E9ABC0-6C38-10C4-494F-4EAD40F87D0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49019" cy="695814"/>
            </a:xfrm>
            <a:custGeom>
              <a:avLst/>
              <a:gdLst>
                <a:gd name="T0" fmla="*/ 0 w 649019"/>
                <a:gd name="T1" fmla="*/ 0 h 695814"/>
                <a:gd name="T2" fmla="*/ 649019 w 649019"/>
                <a:gd name="T3" fmla="*/ 0 h 695814"/>
                <a:gd name="T4" fmla="*/ 649019 w 649019"/>
                <a:gd name="T5" fmla="*/ 695814 h 695814"/>
                <a:gd name="T6" fmla="*/ 0 w 649019"/>
                <a:gd name="T7" fmla="*/ 695814 h 695814"/>
                <a:gd name="T8" fmla="*/ 0 w 649019"/>
                <a:gd name="T9" fmla="*/ 0 h 695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3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26" name="TextBox 4">
              <a:extLst>
                <a:ext uri="{FF2B5EF4-FFF2-40B4-BE49-F238E27FC236}">
                  <a16:creationId xmlns:a16="http://schemas.microsoft.com/office/drawing/2014/main" id="{542B427F-DA7C-7817-9FC0-D50B7BB1BB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-114300"/>
              <a:ext cx="649019" cy="810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ts val="3900"/>
                </a:lnSpc>
              </a:pPr>
              <a:endParaRPr lang="ko-KR" altLang="ko-KR"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228F80FB-348A-A85D-B14D-451ECB49AA4A}"/>
              </a:ext>
            </a:extLst>
          </p:cNvPr>
          <p:cNvSpPr txBox="1"/>
          <p:nvPr/>
        </p:nvSpPr>
        <p:spPr>
          <a:xfrm>
            <a:off x="2543175" y="1077913"/>
            <a:ext cx="14449425" cy="88423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7788"/>
              </a:lnSpc>
            </a:pPr>
            <a:r>
              <a:rPr lang="ko-KR" altLang="en-US" sz="4600" b="1">
                <a:solidFill>
                  <a:srgbClr val="292929"/>
                </a:solidFill>
                <a:latin typeface="맑은 고딕" panose="020B0503020000020004" pitchFamily="50" charset="-127"/>
                <a:cs typeface="Open Sans Bold" charset="0"/>
                <a:sym typeface="Open Sans Bold" charset="0"/>
              </a:rPr>
              <a:t>서비스 소개 </a:t>
            </a:r>
            <a:r>
              <a:rPr lang="en-US" altLang="ko-KR" sz="4600" b="1">
                <a:solidFill>
                  <a:srgbClr val="292929"/>
                </a:solidFill>
                <a:latin typeface="맑은 고딕" panose="020B0503020000020004" pitchFamily="50" charset="-127"/>
                <a:cs typeface="Open Sans Bold" charset="0"/>
                <a:sym typeface="Open Sans Bold" charset="0"/>
              </a:rPr>
              <a:t>(</a:t>
            </a:r>
            <a:r>
              <a:rPr lang="ko-KR" altLang="en-US" sz="4600" b="1">
                <a:solidFill>
                  <a:srgbClr val="292929"/>
                </a:solidFill>
                <a:latin typeface="맑은 고딕" panose="020B0503020000020004" pitchFamily="50" charset="-127"/>
                <a:cs typeface="Open Sans Bold" charset="0"/>
                <a:sym typeface="Open Sans Bold" charset="0"/>
              </a:rPr>
              <a:t>로그인</a:t>
            </a:r>
            <a:r>
              <a:rPr lang="en-US" altLang="ko-KR" sz="4600" b="1">
                <a:solidFill>
                  <a:srgbClr val="292929"/>
                </a:solidFill>
                <a:latin typeface="맑은 고딕" panose="020B0503020000020004" pitchFamily="50" charset="-127"/>
                <a:cs typeface="Open Sans Bold" charset="0"/>
                <a:sym typeface="Open Sans Bold" charset="0"/>
              </a:rPr>
              <a:t>, </a:t>
            </a:r>
            <a:r>
              <a:rPr lang="ko-KR" altLang="en-US" sz="4600" b="1">
                <a:solidFill>
                  <a:srgbClr val="292929"/>
                </a:solidFill>
                <a:latin typeface="맑은 고딕" panose="020B0503020000020004" pitchFamily="50" charset="-127"/>
                <a:cs typeface="Open Sans Bold" charset="0"/>
                <a:sym typeface="Open Sans Bold" charset="0"/>
              </a:rPr>
              <a:t>회원가입</a:t>
            </a:r>
            <a:r>
              <a:rPr lang="en-US" altLang="ko-KR" sz="4600" b="1">
                <a:solidFill>
                  <a:srgbClr val="292929"/>
                </a:solidFill>
                <a:latin typeface="맑은 고딕" panose="020B0503020000020004" pitchFamily="50" charset="-127"/>
                <a:cs typeface="Open Sans Bold" charset="0"/>
                <a:sym typeface="Open Sans Bold" charset="0"/>
              </a:rPr>
              <a:t>, </a:t>
            </a:r>
            <a:r>
              <a:rPr lang="ko-KR" altLang="en-US" sz="4600" b="1">
                <a:solidFill>
                  <a:srgbClr val="292929"/>
                </a:solidFill>
                <a:latin typeface="맑은 고딕" panose="020B0503020000020004" pitchFamily="50" charset="-127"/>
                <a:cs typeface="Open Sans Bold" charset="0"/>
                <a:sym typeface="Open Sans Bold" charset="0"/>
              </a:rPr>
              <a:t>회원정보 수정 모달</a:t>
            </a:r>
            <a:r>
              <a:rPr lang="en-US" altLang="ko-KR" sz="4600" b="1">
                <a:solidFill>
                  <a:srgbClr val="292929"/>
                </a:solidFill>
                <a:latin typeface="맑은 고딕" panose="020B0503020000020004" pitchFamily="50" charset="-127"/>
                <a:cs typeface="Open Sans Bold" charset="0"/>
                <a:sym typeface="Open Sans Bold" charset="0"/>
              </a:rPr>
              <a:t>)</a:t>
            </a:r>
            <a:endParaRPr lang="en-US" altLang="ko-KR" sz="4600" b="1">
              <a:solidFill>
                <a:srgbClr val="292929"/>
              </a:solidFill>
              <a:cs typeface="Open Sans Bold" charset="0"/>
              <a:sym typeface="Open Sans Bold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8CA1C91-8DED-BC15-0E10-1958348FE10F}"/>
              </a:ext>
            </a:extLst>
          </p:cNvPr>
          <p:cNvSpPr txBox="1"/>
          <p:nvPr/>
        </p:nvSpPr>
        <p:spPr>
          <a:xfrm>
            <a:off x="1112838" y="1155700"/>
            <a:ext cx="962025" cy="7762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 eaLnBrk="1" fontAlgn="auto" hangingPunct="1">
              <a:lnSpc>
                <a:spcPts val="6688"/>
              </a:lnSpc>
              <a:spcAft>
                <a:spcPts val="0"/>
              </a:spcAft>
              <a:defRPr/>
            </a:pPr>
            <a:r>
              <a:rPr lang="en-US" sz="3957" b="1" dirty="0">
                <a:solidFill>
                  <a:srgbClr val="F6F5F5"/>
                </a:solidFill>
                <a:latin typeface="+mj-ea"/>
                <a:ea typeface="+mj-ea"/>
                <a:cs typeface="Open Sans Bold"/>
                <a:sym typeface="Open Sans Bold"/>
              </a:rPr>
              <a:t>04</a:t>
            </a:r>
          </a:p>
        </p:txBody>
      </p:sp>
      <p:pic>
        <p:nvPicPr>
          <p:cNvPr id="13317" name="그림 9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971BC4FE-1259-AB43-36FC-71A25C6EE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2989263"/>
            <a:ext cx="5334000" cy="718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그림 11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062D24BB-B4FC-9CB4-4B93-560193F25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5073650"/>
            <a:ext cx="5867400" cy="509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462EA0F-39D3-CAF8-8DB6-BB54EEFE7661}"/>
              </a:ext>
            </a:extLst>
          </p:cNvPr>
          <p:cNvSpPr txBox="1"/>
          <p:nvPr/>
        </p:nvSpPr>
        <p:spPr>
          <a:xfrm>
            <a:off x="6597650" y="2033588"/>
            <a:ext cx="9099550" cy="9223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+mj-ea"/>
                <a:ea typeface="+mj-ea"/>
              </a:rPr>
              <a:t>이준희 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en-US" altLang="ko-KR" dirty="0" err="1">
                <a:latin typeface="+mj-ea"/>
                <a:ea typeface="+mj-ea"/>
              </a:rPr>
              <a:t>UserDao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UserVo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UserService</a:t>
            </a:r>
            <a:r>
              <a:rPr lang="en-US" altLang="ko-KR" dirty="0">
                <a:latin typeface="+mj-ea"/>
                <a:ea typeface="+mj-ea"/>
              </a:rPr>
              <a:t>,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UserController</a:t>
            </a:r>
            <a:r>
              <a:rPr lang="ko-KR" altLang="en-US" dirty="0">
                <a:latin typeface="+mj-ea"/>
                <a:ea typeface="+mj-ea"/>
              </a:rPr>
              <a:t>를 이용하여</a:t>
            </a:r>
            <a:r>
              <a:rPr lang="en-US" altLang="ko-KR" dirty="0">
                <a:latin typeface="+mj-ea"/>
                <a:ea typeface="+mj-ea"/>
              </a:rPr>
              <a:t>, DB</a:t>
            </a:r>
            <a:r>
              <a:rPr lang="ko-KR" altLang="en-US" dirty="0">
                <a:latin typeface="+mj-ea"/>
                <a:ea typeface="+mj-ea"/>
              </a:rPr>
              <a:t>에 저장하고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검증 하여 회원 가입 및 로그인 기능 구현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ko-KR" altLang="en-US" dirty="0">
                <a:latin typeface="+mj-ea"/>
                <a:ea typeface="+mj-ea"/>
              </a:rPr>
              <a:t>세션과 </a:t>
            </a:r>
            <a:r>
              <a:rPr lang="en-US" altLang="ko-KR" dirty="0">
                <a:latin typeface="+mj-ea"/>
                <a:ea typeface="+mj-ea"/>
              </a:rPr>
              <a:t>DB</a:t>
            </a:r>
            <a:r>
              <a:rPr lang="ko-KR" altLang="en-US" dirty="0">
                <a:latin typeface="+mj-ea"/>
                <a:ea typeface="+mj-ea"/>
              </a:rPr>
              <a:t>를 이용하여 회원가입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로그인 정보를 </a:t>
            </a:r>
            <a:r>
              <a:rPr lang="en-US" altLang="ko-KR" dirty="0">
                <a:latin typeface="+mj-ea"/>
                <a:ea typeface="+mj-ea"/>
              </a:rPr>
              <a:t>DB</a:t>
            </a:r>
            <a:r>
              <a:rPr lang="ko-KR" altLang="en-US" dirty="0">
                <a:latin typeface="+mj-ea"/>
                <a:ea typeface="+mj-ea"/>
              </a:rPr>
              <a:t>에 저장 및 화면에 정보 전달 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C753234-876B-2A11-BBC5-004F55A2F6A8}"/>
              </a:ext>
            </a:extLst>
          </p:cNvPr>
          <p:cNvSpPr/>
          <p:nvPr/>
        </p:nvSpPr>
        <p:spPr>
          <a:xfrm>
            <a:off x="6810375" y="3494088"/>
            <a:ext cx="11172825" cy="141128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13321" name="그림 14">
            <a:extLst>
              <a:ext uri="{FF2B5EF4-FFF2-40B4-BE49-F238E27FC236}">
                <a16:creationId xmlns:a16="http://schemas.microsoft.com/office/drawing/2014/main" id="{6FE82EED-52C8-5FD5-20A8-9031EB3D9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850" y="4262438"/>
            <a:ext cx="1090295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2" name="그림 16">
            <a:extLst>
              <a:ext uri="{FF2B5EF4-FFF2-40B4-BE49-F238E27FC236}">
                <a16:creationId xmlns:a16="http://schemas.microsoft.com/office/drawing/2014/main" id="{4E599180-7DC0-2628-4591-8A2DE31E4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850" y="3654425"/>
            <a:ext cx="10902950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9BE2717-A2E8-BFFF-6965-952D43E17977}"/>
              </a:ext>
            </a:extLst>
          </p:cNvPr>
          <p:cNvCxnSpPr/>
          <p:nvPr/>
        </p:nvCxnSpPr>
        <p:spPr>
          <a:xfrm>
            <a:off x="11658600" y="3100388"/>
            <a:ext cx="3962400" cy="12065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AC5922B-1D67-0DD2-6F27-C826C21D2C13}"/>
              </a:ext>
            </a:extLst>
          </p:cNvPr>
          <p:cNvCxnSpPr>
            <a:cxnSpLocks/>
          </p:cNvCxnSpPr>
          <p:nvPr/>
        </p:nvCxnSpPr>
        <p:spPr>
          <a:xfrm flipH="1">
            <a:off x="9906000" y="3086100"/>
            <a:ext cx="1752600" cy="11176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 l="-77165" r="-77165"/>
          </a:stretch>
        </a:blipFill>
      </a:spPr>
      <a:bodyPr/>
      <a:lstStyle>
        <a:defPPr algn="l">
          <a:defRPr dirty="0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</TotalTime>
  <Words>742</Words>
  <Application>Microsoft Office PowerPoint</Application>
  <PresentationFormat>사용자 지정</PresentationFormat>
  <Paragraphs>108</Paragraphs>
  <Slides>19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굴림</vt:lpstr>
      <vt:lpstr>Open Sans</vt:lpstr>
      <vt:lpstr>맑은 고딕</vt:lpstr>
      <vt:lpstr>Arial</vt:lpstr>
      <vt:lpstr>Calibri</vt:lpstr>
      <vt:lpstr>Open Sans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네이비 그레이 심플한 Pitch Deck 프레젠테이션</dc:title>
  <dc:creator>이건욱</dc:creator>
  <cp:lastModifiedBy>이건욱</cp:lastModifiedBy>
  <cp:revision>10</cp:revision>
  <dcterms:created xsi:type="dcterms:W3CDTF">2006-08-16T00:00:00Z</dcterms:created>
  <dcterms:modified xsi:type="dcterms:W3CDTF">2025-01-20T03:58:17Z</dcterms:modified>
</cp:coreProperties>
</file>